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1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99CC"/>
    <a:srgbClr val="CC3300"/>
    <a:srgbClr val="FF505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5B484-EE22-4995-AD52-65ACD6CF9BDD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7E29-728A-4E5B-A1F9-272D82F43D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867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5B484-EE22-4995-AD52-65ACD6CF9BDD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7E29-728A-4E5B-A1F9-272D82F43D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345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5B484-EE22-4995-AD52-65ACD6CF9BDD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7E29-728A-4E5B-A1F9-272D82F43D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325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5B484-EE22-4995-AD52-65ACD6CF9BDD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7E29-728A-4E5B-A1F9-272D82F43D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313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5B484-EE22-4995-AD52-65ACD6CF9BDD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7E29-728A-4E5B-A1F9-272D82F43D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052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5B484-EE22-4995-AD52-65ACD6CF9BDD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7E29-728A-4E5B-A1F9-272D82F43D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758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5B484-EE22-4995-AD52-65ACD6CF9BDD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7E29-728A-4E5B-A1F9-272D82F43D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859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5B484-EE22-4995-AD52-65ACD6CF9BDD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7E29-728A-4E5B-A1F9-272D82F43D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61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5B484-EE22-4995-AD52-65ACD6CF9BDD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7E29-728A-4E5B-A1F9-272D82F43D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123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5B484-EE22-4995-AD52-65ACD6CF9BDD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7E29-728A-4E5B-A1F9-272D82F43D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90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5B484-EE22-4995-AD52-65ACD6CF9BDD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7E29-728A-4E5B-A1F9-272D82F43D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553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5B484-EE22-4995-AD52-65ACD6CF9BDD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A7E29-728A-4E5B-A1F9-272D82F43D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822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71" y="1456251"/>
            <a:ext cx="9944672" cy="52402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288" y="253785"/>
            <a:ext cx="1373926" cy="120246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502116">
            <a:off x="2250281" y="2361917"/>
            <a:ext cx="3992439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 </a:t>
            </a:r>
            <a:r>
              <a:rPr lang="ru-RU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</a:t>
            </a:r>
            <a:r>
              <a:rPr lang="ru-RU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– </a:t>
            </a:r>
            <a:endParaRPr lang="ru-RU" sz="88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A La Russ" panose="04000500000000000000" pitchFamily="82" charset="0"/>
            </a:endParaRPr>
          </a:p>
          <a:p>
            <a:pPr algn="ctr"/>
            <a:r>
              <a:rPr lang="ru-RU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юбиляры </a:t>
            </a:r>
          </a:p>
        </p:txBody>
      </p:sp>
      <p:sp>
        <p:nvSpPr>
          <p:cNvPr id="8" name="Прямоугольник 7"/>
          <p:cNvSpPr/>
          <p:nvPr/>
        </p:nvSpPr>
        <p:spPr>
          <a:xfrm rot="21141493">
            <a:off x="6151551" y="2406788"/>
            <a:ext cx="3465617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2019</a:t>
            </a:r>
          </a:p>
          <a:p>
            <a:pPr algn="ctr"/>
            <a:r>
              <a:rPr lang="ru-RU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года</a:t>
            </a:r>
          </a:p>
        </p:txBody>
      </p:sp>
      <p:sp>
        <p:nvSpPr>
          <p:cNvPr id="3" name="Прямоугольник 2"/>
          <p:cNvSpPr/>
          <p:nvPr/>
        </p:nvSpPr>
        <p:spPr>
          <a:xfrm rot="21024359">
            <a:off x="1167281" y="334430"/>
            <a:ext cx="170650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b="1" cap="none" spc="0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530</a:t>
            </a:r>
            <a:endParaRPr lang="ru-RU" sz="5400" b="1" cap="none" spc="0" dirty="0">
              <a:ln w="66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666731">
            <a:off x="302467" y="1695485"/>
            <a:ext cx="13786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993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415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9933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1278602">
            <a:off x="203098" y="3384626"/>
            <a:ext cx="130033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>
                  <a:solidFill>
                    <a:srgbClr val="C00000"/>
                  </a:solidFill>
                </a:ln>
                <a:solidFill>
                  <a:srgbClr val="FF5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245</a:t>
            </a:r>
            <a:endParaRPr lang="ru-RU" sz="5400" b="1" cap="none" spc="0" dirty="0">
              <a:ln>
                <a:solidFill>
                  <a:srgbClr val="C00000"/>
                </a:solidFill>
              </a:ln>
              <a:solidFill>
                <a:srgbClr val="FF5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9713718">
            <a:off x="65165" y="5271506"/>
            <a:ext cx="12378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CCC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195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CCCC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812277">
            <a:off x="9690910" y="525208"/>
            <a:ext cx="164363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>
                  <a:solidFill>
                    <a:srgbClr val="C00000"/>
                  </a:solidFill>
                </a:ln>
                <a:solidFill>
                  <a:srgbClr val="FF5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105</a:t>
            </a:r>
            <a:endParaRPr lang="ru-RU" sz="5400" b="1" cap="none" spc="0" dirty="0">
              <a:ln>
                <a:solidFill>
                  <a:srgbClr val="C00000"/>
                </a:solidFill>
              </a:ln>
              <a:solidFill>
                <a:srgbClr val="FF5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21110666">
            <a:off x="10396794" y="2056116"/>
            <a:ext cx="13786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993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80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9933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677303">
            <a:off x="10376302" y="3674854"/>
            <a:ext cx="17545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b="1" cap="none" spc="0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65</a:t>
            </a:r>
            <a:endParaRPr lang="ru-RU" sz="5400" b="1" cap="none" spc="0" dirty="0">
              <a:ln w="66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449328">
            <a:off x="11110612" y="5271506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45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054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48" y="1203328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04323" y="95332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290361" y="1903961"/>
            <a:ext cx="38966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250 лет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комедии 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</a:rPr>
              <a:t>Д. И. Фонвизина "Бригадир"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(1769 г.)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513">
            <a:off x="2939134" y="1641259"/>
            <a:ext cx="2434027" cy="3703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28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48" y="1203328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04323" y="95332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298243" y="1853853"/>
            <a:ext cx="389666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245 лет </a:t>
            </a:r>
            <a:r>
              <a:rPr lang="ru-RU" sz="3200" b="1" dirty="0">
                <a:solidFill>
                  <a:srgbClr val="FF0000"/>
                </a:solidFill>
              </a:rPr>
              <a:t>сентиментальному роману 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</a:rPr>
              <a:t>"Страдания юного Вертера" И. Гете </a:t>
            </a:r>
            <a:r>
              <a:rPr lang="ru-RU" sz="3200" b="1" dirty="0">
                <a:solidFill>
                  <a:srgbClr val="FF0000"/>
                </a:solidFill>
              </a:rPr>
              <a:t>(1774 г.)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3" r="18491"/>
          <a:stretch/>
        </p:blipFill>
        <p:spPr>
          <a:xfrm rot="367299">
            <a:off x="2789123" y="1565375"/>
            <a:ext cx="2694397" cy="3870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082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48" y="1203328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04323" y="95332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125635" y="1724337"/>
            <a:ext cx="421593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235 лет 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</a:rPr>
              <a:t>"Женитьбе Фигаро" </a:t>
            </a:r>
            <a:r>
              <a:rPr lang="ru-RU" sz="3200" b="1" dirty="0">
                <a:solidFill>
                  <a:srgbClr val="FF0000"/>
                </a:solidFill>
              </a:rPr>
              <a:t>французского драматурга 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</a:rPr>
              <a:t>Пьера Огюстена 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</a:rPr>
              <a:t>де Бомарше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(1784 г.)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5753">
            <a:off x="2664866" y="1710086"/>
            <a:ext cx="2884137" cy="3691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018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6" y="1335687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04323" y="95332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207521" y="1563920"/>
            <a:ext cx="421593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230 лет 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</a:rPr>
              <a:t>"Исповеди" </a:t>
            </a:r>
            <a:r>
              <a:rPr lang="ru-RU" sz="3200" b="1" dirty="0">
                <a:solidFill>
                  <a:srgbClr val="FF0000"/>
                </a:solidFill>
              </a:rPr>
              <a:t>французского философа-просветителя 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</a:rPr>
              <a:t>Ж. Ж. Руссо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(1789 г.)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7" b="9649"/>
          <a:stretch/>
        </p:blipFill>
        <p:spPr>
          <a:xfrm rot="424724">
            <a:off x="2935057" y="1722001"/>
            <a:ext cx="2778515" cy="3753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543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6" y="1335687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04323" y="95332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262112" y="2093826"/>
            <a:ext cx="421593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215 лет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роману 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</a:rPr>
              <a:t>Фридриха Шиллера 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</a:rPr>
              <a:t>"Вильгельм Телль" </a:t>
            </a:r>
            <a:r>
              <a:rPr lang="ru-RU" sz="3200" b="1" dirty="0">
                <a:solidFill>
                  <a:srgbClr val="FF0000"/>
                </a:solidFill>
              </a:rPr>
              <a:t>(1804 г.)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4604">
            <a:off x="2938540" y="1716415"/>
            <a:ext cx="2745328" cy="3809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040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6" y="1203328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04323" y="95332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262112" y="1909161"/>
            <a:ext cx="42159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210 лет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первой публикации </a:t>
            </a:r>
            <a:r>
              <a:rPr lang="ru-RU" sz="3200" b="1" dirty="0">
                <a:solidFill>
                  <a:srgbClr val="C00000"/>
                </a:solidFill>
              </a:rPr>
              <a:t>«Басен» 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</a:rPr>
              <a:t>Ивана Андреевича Крылова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(1809 г.)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6"/>
          <a:stretch/>
        </p:blipFill>
        <p:spPr>
          <a:xfrm rot="568288">
            <a:off x="2929320" y="1620278"/>
            <a:ext cx="2771926" cy="3747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784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52" y="1203328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04323" y="95332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125635" y="1563665"/>
            <a:ext cx="42159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205 лет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сочинению 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</a:rPr>
              <a:t>Александра Пушкина «Воспоминания 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</a:rPr>
              <a:t>в Царском Селе»</a:t>
            </a:r>
            <a:r>
              <a:rPr lang="ru-RU" sz="2400" b="1" dirty="0">
                <a:solidFill>
                  <a:srgbClr val="FF0000"/>
                </a:solidFill>
              </a:rPr>
              <a:t>, вызвавшему на экзамене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в январе 1815 года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восторг Г. Р. Державина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(1814 г.)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" r="5158"/>
          <a:stretch/>
        </p:blipFill>
        <p:spPr>
          <a:xfrm rot="564180">
            <a:off x="2787502" y="1627707"/>
            <a:ext cx="2693916" cy="3736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86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2" y="1203328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04323" y="95332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125635" y="1745115"/>
            <a:ext cx="42159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200 лет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со времени выхода романа 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</a:rPr>
              <a:t>Вальтера Скотта «Айвенго»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(1819 г.)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9"/>
          <a:stretch/>
        </p:blipFill>
        <p:spPr>
          <a:xfrm rot="459707">
            <a:off x="2912671" y="1591041"/>
            <a:ext cx="2623998" cy="3724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638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21" y="1203328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04323" y="95332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166575" y="1333556"/>
            <a:ext cx="421593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200 лет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со времени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написания повести 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</a:rPr>
              <a:t>Э.-Т. Гофмана «Крошка Цахес 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</a:rPr>
              <a:t>по прозванию Циннобер»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(1819 г.)</a:t>
            </a:r>
            <a:endParaRPr lang="ru-RU" sz="3200" dirty="0">
              <a:solidFill>
                <a:srgbClr val="FF0000"/>
              </a:solidFill>
            </a:endParaRPr>
          </a:p>
          <a:p>
            <a:pPr algn="ctr"/>
            <a:r>
              <a:rPr lang="ru-RU" sz="3200" b="1" dirty="0"/>
              <a:t> 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7558">
            <a:off x="2823310" y="1614815"/>
            <a:ext cx="2746590" cy="3763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605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26" y="1203328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04323" y="95332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152927" y="1613031"/>
            <a:ext cx="421593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195 лет 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со времени создания комедии 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</a:rPr>
              <a:t>"Горе от ума" 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</a:rPr>
              <a:t>А. С. Грибоедова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(1824 г.)</a:t>
            </a:r>
            <a:endParaRPr lang="ru-RU" sz="3200" dirty="0">
              <a:solidFill>
                <a:srgbClr val="FF0000"/>
              </a:solidFill>
            </a:endParaRPr>
          </a:p>
          <a:p>
            <a:pPr algn="ctr"/>
            <a:r>
              <a:rPr lang="ru-RU" sz="3200" b="1" dirty="0"/>
              <a:t> 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6949">
            <a:off x="2940174" y="1577158"/>
            <a:ext cx="2621319" cy="3855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805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98" y="1203328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04323" y="95332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244692">
            <a:off x="6555638" y="1506063"/>
            <a:ext cx="364934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530 лет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воспроизведению в летописном своде 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путевых записей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</a:rPr>
              <a:t>"Хождение за три моря" Афанасия Никитина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2400" b="1" dirty="0">
                <a:solidFill>
                  <a:srgbClr val="FF0000"/>
                </a:solidFill>
              </a:rPr>
              <a:t/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>(1489 г.) </a:t>
            </a:r>
            <a:endParaRPr lang="ru-RU" sz="2800" dirty="0">
              <a:solidFill>
                <a:srgbClr val="FF0000"/>
              </a:solidFill>
            </a:endParaRPr>
          </a:p>
          <a:p>
            <a:r>
              <a:rPr lang="ru-RU" sz="2400" b="1" dirty="0">
                <a:solidFill>
                  <a:srgbClr val="FF0000"/>
                </a:solidFill>
              </a:rPr>
              <a:t> 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3409">
            <a:off x="2886700" y="1769507"/>
            <a:ext cx="2581865" cy="3442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210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35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109367" y="2018921"/>
            <a:ext cx="42159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195 лет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поэме 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</a:rPr>
              <a:t>А. С. Пушкина "Цыганы"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(1824 г.)</a:t>
            </a:r>
            <a:endParaRPr lang="ru-RU" sz="3200" dirty="0">
              <a:solidFill>
                <a:srgbClr val="FF0000"/>
              </a:solidFill>
            </a:endParaRPr>
          </a:p>
          <a:p>
            <a:pPr algn="ctr"/>
            <a:r>
              <a:rPr lang="ru-RU" sz="3200" b="1" dirty="0"/>
              <a:t> 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4642">
            <a:off x="2776077" y="1666529"/>
            <a:ext cx="2804358" cy="3748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596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83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272995" y="2200508"/>
            <a:ext cx="421593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195 лет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роману Байрона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в стихах 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</a:rPr>
              <a:t>"Дон Жуан"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(1824 г.)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8"/>
          <a:stretch/>
        </p:blipFill>
        <p:spPr>
          <a:xfrm rot="321832">
            <a:off x="2864670" y="1633127"/>
            <a:ext cx="2711056" cy="3846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961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4" y="119370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763826" y="1479937"/>
            <a:ext cx="3786254" cy="4372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190 лет назад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была завершена  публикация 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</a:rPr>
              <a:t>«Истории государства Российского» 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</a:rPr>
              <a:t>Н.  М. Карамзина</a:t>
            </a:r>
            <a:r>
              <a:rPr lang="ru-RU" sz="3600" b="1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(12 том - в 1829 г.)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378">
            <a:off x="2914630" y="1654336"/>
            <a:ext cx="2858337" cy="3739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985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82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661077" y="1534011"/>
            <a:ext cx="378625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190 лет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со времени издания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повести 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</a:rPr>
              <a:t>А. Погорельского «Чёрная курица, или Подземные жители»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(1829 г.)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4637">
            <a:off x="2975370" y="1656174"/>
            <a:ext cx="2528530" cy="3787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388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5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461846" y="1733247"/>
            <a:ext cx="378625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185 лет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со времени выхода сказки </a:t>
            </a:r>
          </a:p>
          <a:p>
            <a:pPr algn="ctr"/>
            <a:r>
              <a:rPr lang="ru-RU" sz="3400" b="1" dirty="0">
                <a:solidFill>
                  <a:srgbClr val="C00000"/>
                </a:solidFill>
              </a:rPr>
              <a:t>Петра Павловича Ершова </a:t>
            </a:r>
          </a:p>
          <a:p>
            <a:pPr algn="ctr"/>
            <a:r>
              <a:rPr lang="ru-RU" sz="3400" b="1" dirty="0">
                <a:solidFill>
                  <a:srgbClr val="C00000"/>
                </a:solidFill>
              </a:rPr>
              <a:t>«Конёк-Горбунок»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(1834 г.)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607">
            <a:off x="2811441" y="1694573"/>
            <a:ext cx="2836175" cy="3731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985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4" y="1182799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478847" y="1326675"/>
            <a:ext cx="4163383" cy="4297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185 лет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сказке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А. С. Пушкина </a:t>
            </a:r>
            <a:r>
              <a:rPr lang="ru-RU" sz="4000" b="1" dirty="0">
                <a:solidFill>
                  <a:srgbClr val="C00000"/>
                </a:solidFill>
              </a:rPr>
              <a:t>«Сказка о золотом петушке»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 (1834 г.)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0"/>
          <a:stretch/>
        </p:blipFill>
        <p:spPr>
          <a:xfrm rot="546033">
            <a:off x="3002495" y="1644604"/>
            <a:ext cx="2707396" cy="3617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681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6" y="1233234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278965" y="1632997"/>
            <a:ext cx="416338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185 лет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со времени создания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В. Ф. Одоевским сказки 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</a:rPr>
              <a:t>"Городок </a:t>
            </a:r>
            <a:br>
              <a:rPr lang="ru-RU" sz="4000" b="1" dirty="0">
                <a:solidFill>
                  <a:srgbClr val="C00000"/>
                </a:solidFill>
              </a:rPr>
            </a:br>
            <a:r>
              <a:rPr lang="ru-RU" sz="4000" b="1" dirty="0">
                <a:solidFill>
                  <a:srgbClr val="C00000"/>
                </a:solidFill>
              </a:rPr>
              <a:t>в табакерке"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(1834 г.)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3222">
            <a:off x="2807564" y="1710340"/>
            <a:ext cx="2801076" cy="3720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190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6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454562" y="1979776"/>
            <a:ext cx="416338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180 лет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4000" b="1" dirty="0">
                <a:solidFill>
                  <a:srgbClr val="C00000"/>
                </a:solidFill>
              </a:rPr>
              <a:t>назад</a:t>
            </a:r>
            <a:r>
              <a:rPr lang="ru-RU" sz="3600" b="1" dirty="0">
                <a:solidFill>
                  <a:srgbClr val="FF0000"/>
                </a:solidFill>
              </a:rPr>
              <a:t> Михаил Юрьевич Лермонтов закончил поэму </a:t>
            </a:r>
            <a:r>
              <a:rPr lang="ru-RU" sz="4000" b="1" dirty="0">
                <a:solidFill>
                  <a:srgbClr val="C00000"/>
                </a:solidFill>
              </a:rPr>
              <a:t>«Мцыри»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 (1839 г.)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188">
            <a:off x="2951507" y="1687183"/>
            <a:ext cx="2757282" cy="3807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492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4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446677" y="1784622"/>
            <a:ext cx="416338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180 лет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роману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Ч. Диккенса </a:t>
            </a:r>
            <a:r>
              <a:rPr lang="ru-RU" sz="3600" b="1" dirty="0">
                <a:solidFill>
                  <a:srgbClr val="C00000"/>
                </a:solidFill>
              </a:rPr>
              <a:t>"Приключения Оливера Твиста</a:t>
            </a:r>
            <a:r>
              <a:rPr lang="ru-RU" sz="3200" b="1" dirty="0">
                <a:solidFill>
                  <a:srgbClr val="C00000"/>
                </a:solidFill>
              </a:rPr>
              <a:t>" </a:t>
            </a:r>
            <a:r>
              <a:rPr lang="ru-RU" sz="3200" b="1" dirty="0">
                <a:solidFill>
                  <a:srgbClr val="FF0000"/>
                </a:solidFill>
              </a:rPr>
              <a:t>(1839 г.)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986">
            <a:off x="3019522" y="1654666"/>
            <a:ext cx="2730956" cy="3786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790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6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278967" y="2176598"/>
            <a:ext cx="41633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175 лет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со времени выхода романа А. Дюма 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</a:rPr>
              <a:t>«Три мушкетера»</a:t>
            </a:r>
            <a:r>
              <a:rPr lang="ru-RU" sz="3200" b="1" dirty="0">
                <a:solidFill>
                  <a:srgbClr val="FF0000"/>
                </a:solidFill>
              </a:rPr>
              <a:t> (1844 г.)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242">
            <a:off x="2946074" y="1666542"/>
            <a:ext cx="2685404" cy="3820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075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98" y="1203328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04323" y="95332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244692">
            <a:off x="6568340" y="1609746"/>
            <a:ext cx="364934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525 лет </a:t>
            </a:r>
            <a:br>
              <a:rPr lang="ru-RU" sz="36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>со времени завершения работы над сатирической поэмой 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C00000"/>
                </a:solidFill>
              </a:rPr>
              <a:t>"Корабль дураков" </a:t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3200" b="1" dirty="0">
                <a:solidFill>
                  <a:srgbClr val="C00000"/>
                </a:solidFill>
              </a:rPr>
              <a:t>С. Брандта </a:t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>(</a:t>
            </a:r>
            <a:r>
              <a:rPr lang="ru-RU" sz="2800" b="1" dirty="0" smtClean="0">
                <a:solidFill>
                  <a:srgbClr val="FF0000"/>
                </a:solidFill>
              </a:rPr>
              <a:t>1494 г</a:t>
            </a:r>
            <a:r>
              <a:rPr lang="ru-RU" sz="2800" b="1" dirty="0">
                <a:solidFill>
                  <a:srgbClr val="FF0000"/>
                </a:solidFill>
              </a:rPr>
              <a:t>.)</a:t>
            </a:r>
            <a:endParaRPr lang="ru-RU" sz="2800" dirty="0">
              <a:solidFill>
                <a:srgbClr val="FF0000"/>
              </a:solidFill>
            </a:endParaRPr>
          </a:p>
          <a:p>
            <a:r>
              <a:rPr lang="ru-RU" sz="2400" b="1" dirty="0">
                <a:solidFill>
                  <a:srgbClr val="FF0000"/>
                </a:solidFill>
              </a:rPr>
              <a:t> 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6980">
            <a:off x="2784918" y="1632050"/>
            <a:ext cx="2683960" cy="3539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468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4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060290" y="2042916"/>
            <a:ext cx="446691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175 лет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со времени написания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Х. К. Андерсеном сказки 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</a:rPr>
              <a:t>«Снежная королева»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(1844 г.)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5961">
            <a:off x="3045162" y="1674110"/>
            <a:ext cx="2561470" cy="3653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344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40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251820" y="1783492"/>
            <a:ext cx="416338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175 лет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роману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Ж. Санд 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</a:rPr>
              <a:t>«Графиня Рудольштадт»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 (1844 г.)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2939">
            <a:off x="2712116" y="1681350"/>
            <a:ext cx="2690627" cy="3805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796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765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452592" y="1818672"/>
            <a:ext cx="416338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170 лет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переводу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В. Жуковского </a:t>
            </a:r>
            <a:r>
              <a:rPr lang="ru-RU" sz="4000" b="1" dirty="0">
                <a:solidFill>
                  <a:srgbClr val="C00000"/>
                </a:solidFill>
              </a:rPr>
              <a:t>"Одиссеи"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Гомера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(1849 г.)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0481">
            <a:off x="2969173" y="1647341"/>
            <a:ext cx="2674749" cy="3820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059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27" y="122173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240290" y="1403183"/>
            <a:ext cx="416338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165 лет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со времени публикации повести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И. С. Тургенева </a:t>
            </a:r>
            <a:r>
              <a:rPr lang="ru-RU" sz="4000" b="1" dirty="0">
                <a:solidFill>
                  <a:srgbClr val="C00000"/>
                </a:solidFill>
              </a:rPr>
              <a:t>«Муму»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(1854 г.)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785">
            <a:off x="2834217" y="1675160"/>
            <a:ext cx="2748123" cy="3767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285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6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158404" y="1817761"/>
            <a:ext cx="416338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160 лет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со времени выхода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романа 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</a:rPr>
              <a:t>И. А. Гончарова «Обломов»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(1859 г.)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4086">
            <a:off x="3032528" y="1574389"/>
            <a:ext cx="2437183" cy="3732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18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4" y="1218486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472301" y="1485278"/>
            <a:ext cx="416338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160 лет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со времени постановки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на сцене драмы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А. Н. Островского </a:t>
            </a:r>
            <a:r>
              <a:rPr lang="ru-RU" sz="4000" b="1" dirty="0">
                <a:solidFill>
                  <a:srgbClr val="C00000"/>
                </a:solidFill>
              </a:rPr>
              <a:t>«Гроза»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(1859 г.)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3446">
            <a:off x="2841500" y="1679483"/>
            <a:ext cx="2883218" cy="3705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8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4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308530" y="1508435"/>
            <a:ext cx="416338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160 лет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со времени выхода романа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Ивана Тургенева </a:t>
            </a:r>
            <a:r>
              <a:rPr lang="ru-RU" sz="4000" b="1" dirty="0">
                <a:solidFill>
                  <a:srgbClr val="C00000"/>
                </a:solidFill>
              </a:rPr>
              <a:t>"Дворянское гнездо"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(1859 г.)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034">
            <a:off x="2960124" y="1680885"/>
            <a:ext cx="2593177" cy="3810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141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58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212996" y="1386687"/>
            <a:ext cx="416338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155 лет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со времени написания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Ж. Верном романа </a:t>
            </a:r>
            <a:r>
              <a:rPr lang="ru-RU" sz="4000" b="1" dirty="0">
                <a:solidFill>
                  <a:srgbClr val="C00000"/>
                </a:solidFill>
              </a:rPr>
              <a:t>«Путешествие к центру Земли» </a:t>
            </a:r>
            <a:r>
              <a:rPr lang="ru-RU" sz="3600" b="1" dirty="0">
                <a:solidFill>
                  <a:srgbClr val="FF0000"/>
                </a:solidFill>
              </a:rPr>
              <a:t>(1864 г.)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7236">
            <a:off x="2799260" y="1643403"/>
            <a:ext cx="2747155" cy="3898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308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4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458503" y="1685202"/>
            <a:ext cx="416338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155 лет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поэме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Н. А. Некрасова </a:t>
            </a:r>
            <a:r>
              <a:rPr lang="ru-RU" sz="4000" b="1" dirty="0">
                <a:solidFill>
                  <a:srgbClr val="C00000"/>
                </a:solidFill>
              </a:rPr>
              <a:t>"Железная дорога" 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</a:rPr>
              <a:t>(1864 г.)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3878">
            <a:off x="2965388" y="1705115"/>
            <a:ext cx="2739100" cy="358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913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45" y="1201589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245813" y="1308304"/>
            <a:ext cx="416338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150 лет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со времени завершения публикации романа </a:t>
            </a:r>
            <a:r>
              <a:rPr lang="ru-RU" sz="4000" b="1" dirty="0">
                <a:solidFill>
                  <a:srgbClr val="C00000"/>
                </a:solidFill>
              </a:rPr>
              <a:t>«Война и мир»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Льва Николаевича Толстого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(1869 г.) 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9526">
            <a:off x="2817389" y="1626948"/>
            <a:ext cx="2666685" cy="3702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290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98" y="1203328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04323" y="95332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244692">
            <a:off x="6514358" y="1860011"/>
            <a:ext cx="364934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485 лет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первой публикации </a:t>
            </a:r>
            <a:r>
              <a:rPr lang="ru-RU" sz="3600" b="1" dirty="0">
                <a:solidFill>
                  <a:srgbClr val="C00000"/>
                </a:solidFill>
              </a:rPr>
              <a:t>«Баллад </a:t>
            </a:r>
            <a:br>
              <a:rPr lang="ru-RU" sz="3600" b="1" dirty="0">
                <a:solidFill>
                  <a:srgbClr val="C00000"/>
                </a:solidFill>
              </a:rPr>
            </a:br>
            <a:r>
              <a:rPr lang="ru-RU" sz="3600" b="1" dirty="0">
                <a:solidFill>
                  <a:srgbClr val="C00000"/>
                </a:solidFill>
              </a:rPr>
              <a:t>о Робин Гуде»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</a:rPr>
              <a:t> </a:t>
            </a:r>
            <a:r>
              <a:rPr lang="ru-RU" sz="3200" b="1" dirty="0">
                <a:solidFill>
                  <a:srgbClr val="FF0000"/>
                </a:solidFill>
              </a:rPr>
              <a:t>(1534 г.)</a:t>
            </a:r>
            <a:endParaRPr lang="ru-RU" sz="3200" dirty="0">
              <a:solidFill>
                <a:srgbClr val="FF0000"/>
              </a:solidFill>
            </a:endParaRPr>
          </a:p>
          <a:p>
            <a:r>
              <a:rPr lang="ru-RU" sz="2400" b="1" dirty="0">
                <a:solidFill>
                  <a:srgbClr val="C00000"/>
                </a:solidFill>
              </a:rPr>
              <a:t> 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8839">
            <a:off x="2721955" y="1676936"/>
            <a:ext cx="2912698" cy="3627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03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78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322081" y="1898486"/>
            <a:ext cx="411060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150 лет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со времени написания романа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Ивана Гончарова</a:t>
            </a:r>
            <a:r>
              <a:rPr lang="ru-RU" sz="4000" b="1" dirty="0">
                <a:solidFill>
                  <a:srgbClr val="FF0000"/>
                </a:solidFill>
              </a:rPr>
              <a:t> </a:t>
            </a:r>
            <a:r>
              <a:rPr lang="ru-RU" sz="4000" b="1" dirty="0">
                <a:solidFill>
                  <a:srgbClr val="C00000"/>
                </a:solidFill>
              </a:rPr>
              <a:t>"Обрыв"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(1869 г.)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472">
            <a:off x="2887329" y="1694278"/>
            <a:ext cx="2705252" cy="3700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228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4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335726" y="1910822"/>
            <a:ext cx="411060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150 лет назад</a:t>
            </a:r>
            <a:r>
              <a:rPr lang="ru-RU" sz="3600" b="1" dirty="0">
                <a:solidFill>
                  <a:srgbClr val="FF0000"/>
                </a:solidFill>
              </a:rPr>
              <a:t> опубликован роман В. Гюго </a:t>
            </a:r>
            <a:r>
              <a:rPr lang="ru-RU" sz="3600" b="1" dirty="0">
                <a:solidFill>
                  <a:srgbClr val="C00000"/>
                </a:solidFill>
              </a:rPr>
              <a:t>"Человек, который смеётся"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(1869 г.)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782">
            <a:off x="2979050" y="1588890"/>
            <a:ext cx="2743086" cy="3873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808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4" y="1196006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474324" y="1434168"/>
            <a:ext cx="411060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145 лет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со времени написания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Ж. Верном романа </a:t>
            </a:r>
            <a:r>
              <a:rPr lang="ru-RU" sz="4000" b="1" dirty="0">
                <a:solidFill>
                  <a:srgbClr val="C00000"/>
                </a:solidFill>
              </a:rPr>
              <a:t>«Таинственный остров»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(1874 г.)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8404">
            <a:off x="2986923" y="1651275"/>
            <a:ext cx="2741487" cy="3720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63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4" y="1196006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503892" y="1118898"/>
            <a:ext cx="411060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135 лет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со времени публикации романа М. Твена </a:t>
            </a:r>
            <a:r>
              <a:rPr lang="ru-RU" sz="4000" b="1" dirty="0">
                <a:solidFill>
                  <a:srgbClr val="C00000"/>
                </a:solidFill>
              </a:rPr>
              <a:t>"Приключения </a:t>
            </a:r>
            <a:r>
              <a:rPr lang="ru-RU" sz="4000" b="1" dirty="0" err="1">
                <a:solidFill>
                  <a:srgbClr val="C00000"/>
                </a:solidFill>
              </a:rPr>
              <a:t>Гекльберри</a:t>
            </a:r>
            <a:r>
              <a:rPr lang="ru-RU" sz="4000" b="1" dirty="0">
                <a:solidFill>
                  <a:srgbClr val="C00000"/>
                </a:solidFill>
              </a:rPr>
              <a:t> Финна"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(1884 г.) </a:t>
            </a:r>
            <a:endParaRPr lang="ru-RU" sz="3200" dirty="0">
              <a:solidFill>
                <a:srgbClr val="FF0000"/>
              </a:solidFill>
            </a:endParaRPr>
          </a:p>
          <a:p>
            <a:pPr algn="ctr"/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1696">
            <a:off x="2970385" y="1585648"/>
            <a:ext cx="2460788" cy="3628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860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4" y="1196006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503892" y="1180456"/>
            <a:ext cx="411060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125 лет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со времени завершения работы над сказками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Р. Дж. Киплинга </a:t>
            </a:r>
            <a:r>
              <a:rPr lang="ru-RU" sz="4000" b="1" dirty="0">
                <a:solidFill>
                  <a:srgbClr val="C00000"/>
                </a:solidFill>
              </a:rPr>
              <a:t>«Книга джунглей»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(1894 г.)</a:t>
            </a:r>
            <a:endParaRPr lang="ru-RU" sz="3200" dirty="0">
              <a:solidFill>
                <a:srgbClr val="FF0000"/>
              </a:solidFill>
            </a:endParaRPr>
          </a:p>
          <a:p>
            <a:pPr algn="ctr"/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3139">
            <a:off x="2856356" y="1663786"/>
            <a:ext cx="2756791" cy="3640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158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4" y="1196006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503892" y="1611342"/>
            <a:ext cx="411060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115 лет 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</a:rPr>
              <a:t>"Стихам 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</a:rPr>
              <a:t>о Прекрасной даме"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Александра Блока (1904 г.)</a:t>
            </a:r>
            <a:endParaRPr lang="ru-RU" sz="3200" dirty="0">
              <a:solidFill>
                <a:srgbClr val="FF0000"/>
              </a:solidFill>
            </a:endParaRPr>
          </a:p>
          <a:p>
            <a:pPr algn="ctr"/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8650">
            <a:off x="2865155" y="1606128"/>
            <a:ext cx="2875665" cy="370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351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4" y="1196006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480238" y="1593636"/>
            <a:ext cx="411060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115 лет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со времени написания лирической комедии </a:t>
            </a:r>
            <a:r>
              <a:rPr lang="ru-RU" sz="4000" b="1" dirty="0">
                <a:solidFill>
                  <a:srgbClr val="C00000"/>
                </a:solidFill>
              </a:rPr>
              <a:t>"Вишневый сад"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А. П. Чехова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(1904 г.)</a:t>
            </a:r>
            <a:endParaRPr lang="ru-RU" sz="3200" dirty="0">
              <a:solidFill>
                <a:srgbClr val="FF0000"/>
              </a:solidFill>
            </a:endParaRPr>
          </a:p>
          <a:p>
            <a:pPr algn="ctr"/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286">
            <a:off x="2864148" y="1629506"/>
            <a:ext cx="2815202" cy="3760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483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4" y="1196006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323900" y="1844955"/>
            <a:ext cx="411060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115 лет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со времени написания романа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Д. Лондона 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</a:rPr>
              <a:t>"Морской волк"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(1904 г.)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0298">
            <a:off x="2868572" y="1635806"/>
            <a:ext cx="2785872" cy="3711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798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4" y="1196006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337548" y="1844952"/>
            <a:ext cx="411060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115 лет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со времени публикации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повести Л. Н. Толстого </a:t>
            </a:r>
            <a:r>
              <a:rPr lang="ru-RU" sz="4000" b="1" dirty="0">
                <a:solidFill>
                  <a:srgbClr val="C00000"/>
                </a:solidFill>
              </a:rPr>
              <a:t>«Хаджи-Мурат»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(1904 г.)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6850">
            <a:off x="2924960" y="1623184"/>
            <a:ext cx="2635126" cy="3736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337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6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436874" y="1954685"/>
            <a:ext cx="411060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105 лет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сборнику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Анны Ахматовой </a:t>
            </a:r>
            <a:r>
              <a:rPr lang="ru-RU" sz="4000" b="1" dirty="0">
                <a:solidFill>
                  <a:srgbClr val="C00000"/>
                </a:solidFill>
              </a:rPr>
              <a:t>"Чётки"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(1914 г.)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5040">
            <a:off x="3004901" y="1642628"/>
            <a:ext cx="2592024" cy="3609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514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50" y="1203328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04323" y="95332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687404" y="1745143"/>
            <a:ext cx="315263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455 лет 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со времени выхода в свет первой печатной книги  </a:t>
            </a:r>
            <a:r>
              <a:rPr lang="ru-RU" sz="3600" b="1" dirty="0">
                <a:solidFill>
                  <a:srgbClr val="C00000"/>
                </a:solidFill>
              </a:rPr>
              <a:t>"Апостол" </a:t>
            </a:r>
            <a:br>
              <a:rPr lang="ru-RU" sz="36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>(1564 г.)</a:t>
            </a:r>
            <a:r>
              <a:rPr lang="ru-RU" sz="4000" b="1" dirty="0"/>
              <a:t> </a:t>
            </a:r>
            <a:endParaRPr lang="ru-RU" sz="4000" dirty="0"/>
          </a:p>
          <a:p>
            <a:r>
              <a:rPr lang="ru-RU" sz="2400" b="1" dirty="0">
                <a:solidFill>
                  <a:srgbClr val="C00000"/>
                </a:solidFill>
              </a:rPr>
              <a:t> 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 t="2984" r="2245" b="2289"/>
          <a:stretch/>
        </p:blipFill>
        <p:spPr>
          <a:xfrm rot="316462">
            <a:off x="2330590" y="2153072"/>
            <a:ext cx="3764539" cy="2844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022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6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462499" y="1695287"/>
            <a:ext cx="41106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100 лет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со времени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выпуска в свет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сказки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К. И. Чуковского </a:t>
            </a:r>
            <a:r>
              <a:rPr lang="ru-RU" sz="4000" b="1" dirty="0">
                <a:solidFill>
                  <a:srgbClr val="C00000"/>
                </a:solidFill>
              </a:rPr>
              <a:t>«Крокодил»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(1919 г.)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129">
            <a:off x="2884182" y="1694717"/>
            <a:ext cx="2802370" cy="3786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630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6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462499" y="1541400"/>
            <a:ext cx="411060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95 лет </a:t>
            </a:r>
            <a:r>
              <a:rPr lang="ru-RU" sz="3200" b="1" dirty="0">
                <a:solidFill>
                  <a:srgbClr val="FF0000"/>
                </a:solidFill>
              </a:rPr>
              <a:t>со времени публикации сказок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В. В. Бианки 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</a:rPr>
              <a:t>«Лесные домишки», «Чей нос лучше?», «Чьи это ноги?», 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</a:rPr>
              <a:t>«Кто чем поёт?» </a:t>
            </a:r>
            <a:r>
              <a:rPr lang="ru-RU" sz="3200" b="1" dirty="0">
                <a:solidFill>
                  <a:srgbClr val="FF0000"/>
                </a:solidFill>
              </a:rPr>
              <a:t>(1924 г.)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76">
            <a:off x="2924422" y="1706061"/>
            <a:ext cx="2843799" cy="3702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850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6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488123" y="1371294"/>
            <a:ext cx="411060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95 лет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со времени создания сказки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К. И. Чуковского </a:t>
            </a:r>
            <a:r>
              <a:rPr lang="ru-RU" sz="4000" b="1" dirty="0">
                <a:solidFill>
                  <a:srgbClr val="C00000"/>
                </a:solidFill>
              </a:rPr>
              <a:t>«Муха Цокотуха»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(в 1924 г. –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«Мухина свадьба»)</a:t>
            </a:r>
            <a:endParaRPr lang="ru-RU" sz="3600" dirty="0">
              <a:solidFill>
                <a:srgbClr val="FF0000"/>
              </a:solidFill>
            </a:endParaRPr>
          </a:p>
          <a:p>
            <a:pPr algn="ctr"/>
            <a:r>
              <a:rPr lang="ru-RU" sz="3200" b="1" dirty="0"/>
              <a:t> 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3349">
            <a:off x="2938186" y="1677553"/>
            <a:ext cx="2823777" cy="3727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536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6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494037" y="1538599"/>
            <a:ext cx="411060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95 лет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со времени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создания сказочной повести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Ю. К. </a:t>
            </a:r>
            <a:r>
              <a:rPr lang="ru-RU" sz="3200" b="1" dirty="0" err="1">
                <a:solidFill>
                  <a:srgbClr val="FF0000"/>
                </a:solidFill>
              </a:rPr>
              <a:t>Олеши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</a:rPr>
              <a:t>«Три толстяка»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(1924 г.)</a:t>
            </a:r>
            <a:endParaRPr lang="ru-RU" sz="3200" dirty="0">
              <a:solidFill>
                <a:srgbClr val="FF0000"/>
              </a:solidFill>
            </a:endParaRPr>
          </a:p>
          <a:p>
            <a:r>
              <a:rPr lang="ru-RU" sz="3200" dirty="0">
                <a:solidFill>
                  <a:srgbClr val="FF0000"/>
                </a:solidFill>
              </a:rPr>
              <a:t> 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 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5579">
            <a:off x="2898616" y="1672016"/>
            <a:ext cx="2727313" cy="3776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519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6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458558" y="1799029"/>
            <a:ext cx="41106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95 лет назад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вышел в английском переводе роман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Е. Замятина 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</a:rPr>
              <a:t>"Мы"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(1924 г.)</a:t>
            </a:r>
            <a:endParaRPr lang="ru-RU" sz="3200" dirty="0">
              <a:solidFill>
                <a:srgbClr val="FF0000"/>
              </a:solidFill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 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221">
            <a:off x="3021625" y="1557135"/>
            <a:ext cx="2588779" cy="3777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331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6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462499" y="1752715"/>
            <a:ext cx="41106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95 лет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со времени выхода романа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К. Федина 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</a:rPr>
              <a:t>"Города и годы"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(1924 г.)</a:t>
            </a:r>
            <a:endParaRPr lang="ru-RU" sz="3200" dirty="0">
              <a:solidFill>
                <a:srgbClr val="FF0000"/>
              </a:solidFill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 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344">
            <a:off x="2975270" y="1671465"/>
            <a:ext cx="2718614" cy="3838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17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6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462498" y="1642572"/>
            <a:ext cx="41106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90 лет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со времени публикации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сказки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К. И. Чуковского </a:t>
            </a:r>
            <a:r>
              <a:rPr lang="ru-RU" sz="4000" b="1" dirty="0">
                <a:solidFill>
                  <a:srgbClr val="C00000"/>
                </a:solidFill>
              </a:rPr>
              <a:t>«Айболит»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(1929 г.)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9"/>
          <a:stretch/>
        </p:blipFill>
        <p:spPr>
          <a:xfrm rot="435959">
            <a:off x="2889302" y="1674059"/>
            <a:ext cx="2747611" cy="3617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059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6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359142" y="1372887"/>
            <a:ext cx="411060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90 лет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со времени создания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 Э. М. Ремарком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романа 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</a:rPr>
              <a:t>«На Западном фронте без перемен»</a:t>
            </a:r>
            <a:br>
              <a:rPr lang="ru-RU" sz="3600" b="1" dirty="0">
                <a:solidFill>
                  <a:srgbClr val="C0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>(1929 г.) 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837">
            <a:off x="3015098" y="1668057"/>
            <a:ext cx="2662473" cy="3749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769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6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345494" y="1619044"/>
            <a:ext cx="411060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90 лет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со времени создания   романа 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</a:rPr>
              <a:t>"Прощай, оружие !"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Э. Хемингуэя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(1929 г.)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2237">
            <a:off x="2966701" y="1658181"/>
            <a:ext cx="2733670" cy="3773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467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6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275723" y="1910338"/>
            <a:ext cx="433072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90 лет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повести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Бориса Пильняка </a:t>
            </a:r>
            <a:r>
              <a:rPr lang="ru-RU" sz="4000" b="1" dirty="0">
                <a:solidFill>
                  <a:srgbClr val="C00000"/>
                </a:solidFill>
              </a:rPr>
              <a:t>"Красное дерево"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(1929 г.)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4986">
            <a:off x="2985045" y="1659350"/>
            <a:ext cx="2680757" cy="3757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98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50" y="1203328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04323" y="95332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603888" y="2042606"/>
            <a:ext cx="328020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415 лет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драме </a:t>
            </a:r>
            <a:r>
              <a:rPr lang="ru-RU" sz="3600" b="1" dirty="0">
                <a:solidFill>
                  <a:srgbClr val="FF0000"/>
                </a:solidFill>
              </a:rPr>
              <a:t/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dirty="0">
                <a:solidFill>
                  <a:srgbClr val="C00000"/>
                </a:solidFill>
              </a:rPr>
              <a:t>У. Шекспира </a:t>
            </a:r>
            <a:r>
              <a:rPr lang="ru-RU" sz="4000" b="1" dirty="0">
                <a:solidFill>
                  <a:srgbClr val="C00000"/>
                </a:solidFill>
              </a:rPr>
              <a:t>"Отелло"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(1604 г.)</a:t>
            </a:r>
            <a:endParaRPr lang="ru-RU" sz="3200" dirty="0">
              <a:solidFill>
                <a:srgbClr val="FF0000"/>
              </a:solidFill>
            </a:endParaRPr>
          </a:p>
          <a:p>
            <a:r>
              <a:rPr lang="ru-RU" sz="2400" b="1" dirty="0">
                <a:solidFill>
                  <a:srgbClr val="C00000"/>
                </a:solidFill>
              </a:rPr>
              <a:t> 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793">
            <a:off x="2650413" y="1764713"/>
            <a:ext cx="2666888" cy="3555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877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6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439110" y="1755747"/>
            <a:ext cx="43307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85 лет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повести русского писателя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К. Паустовского </a:t>
            </a:r>
            <a:r>
              <a:rPr lang="ru-RU" sz="4000" b="1" dirty="0">
                <a:solidFill>
                  <a:srgbClr val="C00000"/>
                </a:solidFill>
              </a:rPr>
              <a:t>"Колхида"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(1934 г.)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" t="1791" r="3264" b="2488"/>
          <a:stretch/>
        </p:blipFill>
        <p:spPr>
          <a:xfrm rot="248149">
            <a:off x="2912162" y="1605690"/>
            <a:ext cx="2658148" cy="3839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309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6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384519" y="1484784"/>
            <a:ext cx="4330728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85 лет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со времени публикации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сказочной повести </a:t>
            </a:r>
            <a:r>
              <a:rPr lang="ru-RU" sz="4000" b="1" dirty="0">
                <a:solidFill>
                  <a:srgbClr val="C00000"/>
                </a:solidFill>
              </a:rPr>
              <a:t>"Мэри </a:t>
            </a:r>
            <a:r>
              <a:rPr lang="ru-RU" sz="4000" b="1" dirty="0" err="1">
                <a:solidFill>
                  <a:srgbClr val="C00000"/>
                </a:solidFill>
              </a:rPr>
              <a:t>Поппинс</a:t>
            </a:r>
            <a:r>
              <a:rPr lang="ru-RU" sz="4000" b="1" dirty="0">
                <a:solidFill>
                  <a:srgbClr val="C00000"/>
                </a:solidFill>
              </a:rPr>
              <a:t>" </a:t>
            </a:r>
            <a:r>
              <a:rPr lang="ru-RU" sz="3200" b="1" dirty="0">
                <a:solidFill>
                  <a:srgbClr val="FF0000"/>
                </a:solidFill>
              </a:rPr>
              <a:t>Памелы </a:t>
            </a:r>
            <a:r>
              <a:rPr lang="ru-RU" sz="3200" b="1" dirty="0" err="1">
                <a:solidFill>
                  <a:srgbClr val="FF0000"/>
                </a:solidFill>
              </a:rPr>
              <a:t>Трэверс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(1934 г.)</a:t>
            </a:r>
            <a:endParaRPr lang="ru-RU" sz="3200" dirty="0">
              <a:solidFill>
                <a:srgbClr val="FF0000"/>
              </a:solidFill>
            </a:endParaRPr>
          </a:p>
          <a:p>
            <a:r>
              <a:rPr lang="ru-RU" sz="4000" b="1" dirty="0"/>
              <a:t> </a:t>
            </a:r>
            <a:endParaRPr lang="ru-RU" sz="4000" dirty="0"/>
          </a:p>
          <a:p>
            <a:pPr algn="ctr"/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509">
            <a:off x="3019903" y="1661295"/>
            <a:ext cx="2510922" cy="3728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788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6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329929" y="1461641"/>
            <a:ext cx="433072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80 лет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 роману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французского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писателя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А. де С.- Экзюпери </a:t>
            </a:r>
            <a:r>
              <a:rPr lang="ru-RU" sz="4000" b="1" dirty="0">
                <a:solidFill>
                  <a:srgbClr val="C00000"/>
                </a:solidFill>
              </a:rPr>
              <a:t>"Планета людей"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(1939 г.)</a:t>
            </a:r>
            <a:endParaRPr lang="ru-RU" sz="3200" dirty="0">
              <a:solidFill>
                <a:srgbClr val="FF0000"/>
              </a:solidFill>
            </a:endParaRPr>
          </a:p>
          <a:p>
            <a:r>
              <a:rPr lang="ru-RU" sz="4000" b="1" dirty="0"/>
              <a:t> </a:t>
            </a:r>
            <a:endParaRPr lang="ru-RU" sz="4000" dirty="0"/>
          </a:p>
          <a:p>
            <a:r>
              <a:rPr lang="ru-RU" sz="4000" b="1" dirty="0"/>
              <a:t> </a:t>
            </a:r>
            <a:endParaRPr lang="ru-RU" sz="4000" dirty="0"/>
          </a:p>
          <a:p>
            <a:pPr algn="ctr"/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955">
            <a:off x="2941717" y="1639759"/>
            <a:ext cx="2624396" cy="3631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151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6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275338" y="1483096"/>
            <a:ext cx="433072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80 лет </a:t>
            </a:r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со </a:t>
            </a:r>
            <a:r>
              <a:rPr lang="ru-RU" sz="3200" b="1" dirty="0">
                <a:solidFill>
                  <a:srgbClr val="FF0000"/>
                </a:solidFill>
              </a:rPr>
              <a:t>времени издания повести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Р</a:t>
            </a:r>
            <a:r>
              <a:rPr lang="ru-RU" sz="3200" b="1" dirty="0">
                <a:solidFill>
                  <a:srgbClr val="FF0000"/>
                </a:solidFill>
              </a:rPr>
              <a:t>. И. </a:t>
            </a:r>
            <a:r>
              <a:rPr lang="ru-RU" sz="3200" b="1" dirty="0" err="1">
                <a:solidFill>
                  <a:srgbClr val="FF0000"/>
                </a:solidFill>
              </a:rPr>
              <a:t>Фраермана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>
                <a:solidFill>
                  <a:srgbClr val="C00000"/>
                </a:solidFill>
              </a:rPr>
              <a:t>«Дикая собака Динго, или повесть </a:t>
            </a:r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о </a:t>
            </a:r>
            <a:r>
              <a:rPr lang="ru-RU" sz="3200" b="1" dirty="0">
                <a:solidFill>
                  <a:srgbClr val="C00000"/>
                </a:solidFill>
              </a:rPr>
              <a:t>первой любви» </a:t>
            </a:r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(1939 г.)</a:t>
            </a:r>
            <a:endParaRPr lang="ru-RU" sz="4000" dirty="0"/>
          </a:p>
          <a:p>
            <a:pPr algn="ctr"/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4988">
            <a:off x="2870214" y="1679023"/>
            <a:ext cx="2733200" cy="3693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154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6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130935" y="1261879"/>
            <a:ext cx="43307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80 лет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со </a:t>
            </a:r>
            <a:r>
              <a:rPr lang="ru-RU" sz="3200" b="1" dirty="0">
                <a:solidFill>
                  <a:srgbClr val="FF0000"/>
                </a:solidFill>
              </a:rPr>
              <a:t>времени написания сказочной повести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800" b="1" dirty="0" smtClean="0">
                <a:solidFill>
                  <a:srgbClr val="C00000"/>
                </a:solidFill>
              </a:rPr>
              <a:t>"</a:t>
            </a:r>
            <a:r>
              <a:rPr lang="ru-RU" sz="3800" b="1" dirty="0">
                <a:solidFill>
                  <a:srgbClr val="C00000"/>
                </a:solidFill>
              </a:rPr>
              <a:t>Волшебник изумрудного города" </a:t>
            </a:r>
            <a:endParaRPr lang="ru-RU" sz="38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А</a:t>
            </a:r>
            <a:r>
              <a:rPr lang="ru-RU" sz="3200" b="1" dirty="0">
                <a:solidFill>
                  <a:srgbClr val="FF0000"/>
                </a:solidFill>
              </a:rPr>
              <a:t>. М. Волкова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(1939 г</a:t>
            </a:r>
            <a:r>
              <a:rPr lang="ru-RU" sz="3200" b="1" dirty="0">
                <a:solidFill>
                  <a:srgbClr val="FF0000"/>
                </a:solidFill>
              </a:rPr>
              <a:t>.)</a:t>
            </a:r>
            <a:endParaRPr lang="ru-RU" sz="3200" dirty="0">
              <a:solidFill>
                <a:srgbClr val="FF0000"/>
              </a:solidFill>
            </a:endParaRPr>
          </a:p>
          <a:p>
            <a:pPr algn="ctr"/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107">
            <a:off x="2838051" y="1729908"/>
            <a:ext cx="2838091" cy="3717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635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6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372929" y="1177006"/>
            <a:ext cx="433072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80 лет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со </a:t>
            </a:r>
            <a:r>
              <a:rPr lang="ru-RU" sz="3200" b="1" dirty="0">
                <a:solidFill>
                  <a:srgbClr val="FF0000"/>
                </a:solidFill>
              </a:rPr>
              <a:t>времени публикации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повести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А</a:t>
            </a:r>
            <a:r>
              <a:rPr lang="ru-RU" sz="3200" b="1" dirty="0">
                <a:solidFill>
                  <a:srgbClr val="FF0000"/>
                </a:solidFill>
              </a:rPr>
              <a:t>. П. Гайдара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«</a:t>
            </a:r>
            <a:r>
              <a:rPr lang="ru-RU" sz="4000" b="1" dirty="0">
                <a:solidFill>
                  <a:srgbClr val="C00000"/>
                </a:solidFill>
              </a:rPr>
              <a:t>Судьба барабанщика»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(1939 г</a:t>
            </a:r>
            <a:r>
              <a:rPr lang="ru-RU" sz="3200" b="1" dirty="0">
                <a:solidFill>
                  <a:srgbClr val="FF0000"/>
                </a:solidFill>
              </a:rPr>
              <a:t>.)</a:t>
            </a:r>
            <a:endParaRPr lang="ru-RU" sz="3200" dirty="0">
              <a:solidFill>
                <a:srgbClr val="FF0000"/>
              </a:solidFill>
            </a:endParaRPr>
          </a:p>
          <a:p>
            <a:r>
              <a:rPr lang="ru-RU" sz="4000" dirty="0"/>
              <a:t> </a:t>
            </a:r>
          </a:p>
          <a:p>
            <a:pPr algn="ctr"/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821">
            <a:off x="2899277" y="1643808"/>
            <a:ext cx="2711618" cy="377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352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6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372929" y="1423230"/>
            <a:ext cx="43307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80 лет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со </a:t>
            </a:r>
            <a:r>
              <a:rPr lang="ru-RU" sz="3200" b="1" dirty="0">
                <a:solidFill>
                  <a:srgbClr val="FF0000"/>
                </a:solidFill>
              </a:rPr>
              <a:t>времени публикации сказов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П</a:t>
            </a:r>
            <a:r>
              <a:rPr lang="ru-RU" sz="3200" b="1" dirty="0">
                <a:solidFill>
                  <a:srgbClr val="FF0000"/>
                </a:solidFill>
              </a:rPr>
              <a:t>. П. Бажова </a:t>
            </a:r>
            <a:r>
              <a:rPr lang="ru-RU" sz="4000" b="1" dirty="0">
                <a:solidFill>
                  <a:srgbClr val="C00000"/>
                </a:solidFill>
              </a:rPr>
              <a:t>«Малахитовая шкатулка»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(</a:t>
            </a:r>
            <a:r>
              <a:rPr lang="ru-RU" sz="3200" b="1" dirty="0">
                <a:solidFill>
                  <a:srgbClr val="FF0000"/>
                </a:solidFill>
              </a:rPr>
              <a:t>1939г.)</a:t>
            </a:r>
            <a:endParaRPr lang="ru-RU" sz="3200" dirty="0">
              <a:solidFill>
                <a:srgbClr val="FF0000"/>
              </a:solidFill>
            </a:endParaRPr>
          </a:p>
          <a:p>
            <a:r>
              <a:rPr lang="ru-RU" sz="4000" dirty="0"/>
              <a:t> </a:t>
            </a:r>
          </a:p>
          <a:p>
            <a:pPr algn="ctr"/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9309">
            <a:off x="2915016" y="1718760"/>
            <a:ext cx="2673896" cy="3690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422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6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372929" y="1423232"/>
            <a:ext cx="43307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80 лет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со </a:t>
            </a:r>
            <a:r>
              <a:rPr lang="ru-RU" sz="3200" b="1" dirty="0">
                <a:solidFill>
                  <a:srgbClr val="FF0000"/>
                </a:solidFill>
              </a:rPr>
              <a:t>времени выхода повести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К</a:t>
            </a:r>
            <a:r>
              <a:rPr lang="ru-RU" sz="3200" b="1" dirty="0">
                <a:solidFill>
                  <a:srgbClr val="FF0000"/>
                </a:solidFill>
              </a:rPr>
              <a:t>. Г. Паустовского </a:t>
            </a:r>
            <a:r>
              <a:rPr lang="ru-RU" sz="4000" b="1" dirty="0">
                <a:solidFill>
                  <a:srgbClr val="C00000"/>
                </a:solidFill>
              </a:rPr>
              <a:t>«Мещёрская сторона»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(1939 г</a:t>
            </a:r>
            <a:r>
              <a:rPr lang="ru-RU" sz="3200" b="1" dirty="0">
                <a:solidFill>
                  <a:srgbClr val="FF0000"/>
                </a:solidFill>
              </a:rPr>
              <a:t>.)</a:t>
            </a:r>
            <a:endParaRPr lang="ru-RU" sz="3200" dirty="0">
              <a:solidFill>
                <a:srgbClr val="FF0000"/>
              </a:solidFill>
            </a:endParaRPr>
          </a:p>
          <a:p>
            <a:r>
              <a:rPr lang="ru-RU" sz="4000" dirty="0"/>
              <a:t> </a:t>
            </a:r>
          </a:p>
          <a:p>
            <a:pPr algn="ctr"/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1489">
            <a:off x="2997668" y="1640365"/>
            <a:ext cx="2597863" cy="3736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907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6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237679" y="1219306"/>
            <a:ext cx="450710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75 лет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со </a:t>
            </a:r>
            <a:r>
              <a:rPr lang="ru-RU" sz="3200" b="1" dirty="0">
                <a:solidFill>
                  <a:srgbClr val="FF0000"/>
                </a:solidFill>
              </a:rPr>
              <a:t>времени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создания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Л. А. Кассилем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повести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"</a:t>
            </a:r>
            <a:r>
              <a:rPr lang="ru-RU" sz="4000" b="1" dirty="0">
                <a:solidFill>
                  <a:srgbClr val="C00000"/>
                </a:solidFill>
              </a:rPr>
              <a:t>Дорогие </a:t>
            </a:r>
            <a:r>
              <a:rPr lang="ru-RU" sz="4000" b="1" dirty="0" smtClean="0">
                <a:solidFill>
                  <a:srgbClr val="C00000"/>
                </a:solidFill>
              </a:rPr>
              <a:t>мои мальчишки</a:t>
            </a:r>
            <a:r>
              <a:rPr lang="ru-RU" sz="4000" b="1" dirty="0">
                <a:solidFill>
                  <a:srgbClr val="C00000"/>
                </a:solidFill>
              </a:rPr>
              <a:t>"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(1944 г</a:t>
            </a:r>
            <a:r>
              <a:rPr lang="ru-RU" sz="3200" b="1" dirty="0">
                <a:solidFill>
                  <a:srgbClr val="FF0000"/>
                </a:solidFill>
              </a:rPr>
              <a:t>.)</a:t>
            </a:r>
            <a:endParaRPr lang="ru-RU" sz="3200" dirty="0">
              <a:solidFill>
                <a:srgbClr val="FF0000"/>
              </a:solidFill>
            </a:endParaRPr>
          </a:p>
          <a:p>
            <a:r>
              <a:rPr lang="ru-RU" sz="4000" dirty="0"/>
              <a:t> </a:t>
            </a:r>
          </a:p>
          <a:p>
            <a:pPr algn="ctr"/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1367">
            <a:off x="3007020" y="1664245"/>
            <a:ext cx="2569230" cy="3661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268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6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468570" y="1751525"/>
            <a:ext cx="39602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75 лет </a:t>
            </a:r>
            <a:endParaRPr lang="ru-RU" sz="40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со </a:t>
            </a:r>
            <a:r>
              <a:rPr lang="ru-RU" sz="3200" b="1" dirty="0">
                <a:solidFill>
                  <a:srgbClr val="FF0000"/>
                </a:solidFill>
              </a:rPr>
              <a:t>времени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выхода </a:t>
            </a:r>
            <a:r>
              <a:rPr lang="ru-RU" sz="3200" b="1" dirty="0">
                <a:solidFill>
                  <a:srgbClr val="FF0000"/>
                </a:solidFill>
              </a:rPr>
              <a:t>романа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В</a:t>
            </a:r>
            <a:r>
              <a:rPr lang="ru-RU" sz="3200" b="1" dirty="0">
                <a:solidFill>
                  <a:srgbClr val="FF0000"/>
                </a:solidFill>
              </a:rPr>
              <a:t>. А. Каверина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«</a:t>
            </a:r>
            <a:r>
              <a:rPr lang="ru-RU" sz="4000" b="1" dirty="0">
                <a:solidFill>
                  <a:srgbClr val="C00000"/>
                </a:solidFill>
              </a:rPr>
              <a:t>Два капитана</a:t>
            </a:r>
            <a:r>
              <a:rPr lang="ru-RU" sz="4000" b="1" dirty="0" smtClean="0">
                <a:solidFill>
                  <a:srgbClr val="C00000"/>
                </a:solidFill>
              </a:rPr>
              <a:t>»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>
                <a:solidFill>
                  <a:srgbClr val="FF0000"/>
                </a:solidFill>
              </a:rPr>
              <a:t>(</a:t>
            </a:r>
            <a:r>
              <a:rPr lang="ru-RU" sz="3200" b="1" dirty="0" smtClean="0">
                <a:solidFill>
                  <a:srgbClr val="FF0000"/>
                </a:solidFill>
              </a:rPr>
              <a:t>1944 г.)</a:t>
            </a:r>
            <a:endParaRPr lang="ru-RU" sz="4000" dirty="0"/>
          </a:p>
          <a:p>
            <a:pPr algn="ctr"/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7854">
            <a:off x="3011929" y="1582372"/>
            <a:ext cx="2434563" cy="3795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221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50" y="1203328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04323" y="95332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603888" y="2104164"/>
            <a:ext cx="328020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350 лет </a:t>
            </a:r>
            <a:r>
              <a:rPr lang="ru-RU" sz="3200" b="1" dirty="0">
                <a:solidFill>
                  <a:srgbClr val="FF0000"/>
                </a:solidFill>
              </a:rPr>
              <a:t>комедии </a:t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600" b="1" dirty="0">
                <a:solidFill>
                  <a:srgbClr val="C00000"/>
                </a:solidFill>
              </a:rPr>
              <a:t>Ж. Б. Мольера "Тартюф"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(1669 г.)</a:t>
            </a:r>
            <a:endParaRPr lang="ru-RU" sz="3200" dirty="0">
              <a:solidFill>
                <a:srgbClr val="FF0000"/>
              </a:solidFill>
            </a:endParaRPr>
          </a:p>
          <a:p>
            <a:r>
              <a:rPr lang="ru-RU" sz="2400" b="1" dirty="0">
                <a:solidFill>
                  <a:srgbClr val="C00000"/>
                </a:solidFill>
              </a:rPr>
              <a:t> 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5657">
            <a:off x="2703452" y="1617788"/>
            <a:ext cx="2640608" cy="3761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241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6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147893" y="1284248"/>
            <a:ext cx="438765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75 лет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со </a:t>
            </a:r>
            <a:r>
              <a:rPr lang="ru-RU" sz="3200" b="1" dirty="0">
                <a:solidFill>
                  <a:srgbClr val="FF0000"/>
                </a:solidFill>
              </a:rPr>
              <a:t>времени публикации сборника рассказов и сказок </a:t>
            </a:r>
            <a:r>
              <a:rPr lang="ru-RU" sz="4000" b="1" dirty="0">
                <a:solidFill>
                  <a:srgbClr val="C00000"/>
                </a:solidFill>
              </a:rPr>
              <a:t>«Волшебное слово»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В</a:t>
            </a:r>
            <a:r>
              <a:rPr lang="ru-RU" sz="3200" b="1" dirty="0">
                <a:solidFill>
                  <a:srgbClr val="FF0000"/>
                </a:solidFill>
              </a:rPr>
              <a:t>. А. Осеевой 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(1944 г</a:t>
            </a:r>
            <a:r>
              <a:rPr lang="ru-RU" sz="3200" b="1" dirty="0">
                <a:solidFill>
                  <a:srgbClr val="FF0000"/>
                </a:solidFill>
              </a:rPr>
              <a:t>.)</a:t>
            </a:r>
            <a:endParaRPr lang="ru-RU" sz="3200" dirty="0">
              <a:solidFill>
                <a:srgbClr val="FF0000"/>
              </a:solidFill>
            </a:endParaRPr>
          </a:p>
          <a:p>
            <a:pPr algn="ctr"/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472">
            <a:off x="2911064" y="1614525"/>
            <a:ext cx="2791819" cy="3811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942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6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229778" y="1315907"/>
            <a:ext cx="438765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70 лет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со </a:t>
            </a:r>
            <a:r>
              <a:rPr lang="ru-RU" sz="3200" b="1" dirty="0">
                <a:solidFill>
                  <a:srgbClr val="FF0000"/>
                </a:solidFill>
              </a:rPr>
              <a:t>времени создания Львом Кассилем совместно с Максом </a:t>
            </a:r>
            <a:r>
              <a:rPr lang="ru-RU" sz="3200" b="1" dirty="0" err="1">
                <a:solidFill>
                  <a:srgbClr val="FF0000"/>
                </a:solidFill>
              </a:rPr>
              <a:t>Поляновским</a:t>
            </a:r>
            <a:r>
              <a:rPr lang="ru-RU" sz="3200" b="1" dirty="0">
                <a:solidFill>
                  <a:srgbClr val="FF0000"/>
                </a:solidFill>
              </a:rPr>
              <a:t> повести </a:t>
            </a:r>
            <a:r>
              <a:rPr lang="ru-RU" sz="4000" b="1" dirty="0">
                <a:solidFill>
                  <a:srgbClr val="C00000"/>
                </a:solidFill>
              </a:rPr>
              <a:t>«Улица младшего сына»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(1949 г</a:t>
            </a:r>
            <a:r>
              <a:rPr lang="ru-RU" sz="3200" b="1" dirty="0">
                <a:solidFill>
                  <a:srgbClr val="FF0000"/>
                </a:solidFill>
              </a:rPr>
              <a:t>.)</a:t>
            </a:r>
            <a:endParaRPr lang="ru-RU" sz="3200" dirty="0">
              <a:solidFill>
                <a:srgbClr val="FF0000"/>
              </a:solidFill>
            </a:endParaRPr>
          </a:p>
          <a:p>
            <a:r>
              <a:rPr lang="ru-RU" sz="4000" b="1" dirty="0"/>
              <a:t> </a:t>
            </a:r>
            <a:endParaRPr lang="ru-RU" sz="4000" dirty="0"/>
          </a:p>
          <a:p>
            <a:pPr algn="ctr"/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392">
            <a:off x="2897848" y="1694435"/>
            <a:ext cx="2706585" cy="3797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710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6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256939" y="1582004"/>
            <a:ext cx="438765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70 лет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со </a:t>
            </a:r>
            <a:r>
              <a:rPr lang="ru-RU" sz="3200" b="1" dirty="0">
                <a:solidFill>
                  <a:srgbClr val="FF0000"/>
                </a:solidFill>
              </a:rPr>
              <a:t>времени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издания </a:t>
            </a:r>
            <a:r>
              <a:rPr lang="ru-RU" sz="3200" b="1" dirty="0">
                <a:solidFill>
                  <a:srgbClr val="FF0000"/>
                </a:solidFill>
              </a:rPr>
              <a:t>сборника </a:t>
            </a:r>
            <a:r>
              <a:rPr lang="ru-RU" sz="4000" b="1" dirty="0">
                <a:solidFill>
                  <a:srgbClr val="C00000"/>
                </a:solidFill>
              </a:rPr>
              <a:t>«Стихи детям»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Агнии </a:t>
            </a:r>
            <a:r>
              <a:rPr lang="ru-RU" sz="3200" b="1" dirty="0" err="1">
                <a:solidFill>
                  <a:srgbClr val="FF0000"/>
                </a:solidFill>
              </a:rPr>
              <a:t>Барто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(1949 г</a:t>
            </a:r>
            <a:r>
              <a:rPr lang="ru-RU" sz="3200" b="1" dirty="0">
                <a:solidFill>
                  <a:srgbClr val="FF0000"/>
                </a:solidFill>
              </a:rPr>
              <a:t>.) </a:t>
            </a:r>
            <a:endParaRPr lang="ru-RU" sz="3200" dirty="0">
              <a:solidFill>
                <a:srgbClr val="FF0000"/>
              </a:solidFill>
            </a:endParaRPr>
          </a:p>
          <a:p>
            <a:pPr algn="ctr"/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3580">
            <a:off x="2854000" y="1706147"/>
            <a:ext cx="2801892" cy="3668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132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229778" y="1678481"/>
            <a:ext cx="438765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70 лет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со </a:t>
            </a:r>
            <a:r>
              <a:rPr lang="ru-RU" sz="3200" b="1" dirty="0">
                <a:solidFill>
                  <a:srgbClr val="FF0000"/>
                </a:solidFill>
              </a:rPr>
              <a:t>времени издания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Словаря </a:t>
            </a:r>
            <a:r>
              <a:rPr lang="ru-RU" sz="4000" b="1" dirty="0">
                <a:solidFill>
                  <a:srgbClr val="C00000"/>
                </a:solidFill>
              </a:rPr>
              <a:t>русского языка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</a:t>
            </a:r>
            <a:r>
              <a:rPr lang="ru-RU" sz="3200" b="1" dirty="0">
                <a:solidFill>
                  <a:srgbClr val="FF0000"/>
                </a:solidFill>
              </a:rPr>
              <a:t>. И. Ожегова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(1949 г</a:t>
            </a:r>
            <a:r>
              <a:rPr lang="ru-RU" sz="3200" b="1" dirty="0">
                <a:solidFill>
                  <a:srgbClr val="FF0000"/>
                </a:solidFill>
              </a:rPr>
              <a:t>.)</a:t>
            </a:r>
            <a:endParaRPr lang="ru-RU" sz="3200" dirty="0">
              <a:solidFill>
                <a:srgbClr val="FF0000"/>
              </a:solidFill>
            </a:endParaRPr>
          </a:p>
          <a:p>
            <a:pPr algn="ctr"/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775">
            <a:off x="3020226" y="1698425"/>
            <a:ext cx="2581218" cy="3747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940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243424" y="1821924"/>
            <a:ext cx="438765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65 лет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со </a:t>
            </a:r>
            <a:r>
              <a:rPr lang="ru-RU" sz="3200" b="1" dirty="0">
                <a:solidFill>
                  <a:srgbClr val="FF0000"/>
                </a:solidFill>
              </a:rPr>
              <a:t>времени публикации романа Даниила Гранина </a:t>
            </a:r>
            <a:r>
              <a:rPr lang="ru-RU" sz="4000" b="1" dirty="0" smtClean="0">
                <a:solidFill>
                  <a:srgbClr val="C00000"/>
                </a:solidFill>
              </a:rPr>
              <a:t>«Искатели»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>
                <a:solidFill>
                  <a:srgbClr val="FF0000"/>
                </a:solidFill>
              </a:rPr>
              <a:t>(</a:t>
            </a:r>
            <a:r>
              <a:rPr lang="ru-RU" sz="3200" b="1" dirty="0" smtClean="0">
                <a:solidFill>
                  <a:srgbClr val="FF0000"/>
                </a:solidFill>
              </a:rPr>
              <a:t>1954 г</a:t>
            </a:r>
            <a:r>
              <a:rPr lang="ru-RU" sz="3200" b="1" dirty="0">
                <a:solidFill>
                  <a:srgbClr val="FF0000"/>
                </a:solidFill>
              </a:rPr>
              <a:t>.)</a:t>
            </a:r>
            <a:endParaRPr lang="ru-RU" sz="3200" dirty="0">
              <a:solidFill>
                <a:srgbClr val="FF0000"/>
              </a:solidFill>
            </a:endParaRPr>
          </a:p>
          <a:p>
            <a:pPr algn="ctr"/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0911">
            <a:off x="3137073" y="1630806"/>
            <a:ext cx="2297794" cy="3609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948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270721" y="1379595"/>
            <a:ext cx="438765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65 лет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со </a:t>
            </a:r>
            <a:r>
              <a:rPr lang="ru-RU" sz="3200" b="1" dirty="0">
                <a:solidFill>
                  <a:srgbClr val="FF0000"/>
                </a:solidFill>
              </a:rPr>
              <a:t>времени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написания </a:t>
            </a:r>
            <a:r>
              <a:rPr lang="ru-RU" sz="3200" b="1" dirty="0">
                <a:solidFill>
                  <a:srgbClr val="FF0000"/>
                </a:solidFill>
              </a:rPr>
              <a:t>повести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Н</a:t>
            </a:r>
            <a:r>
              <a:rPr lang="ru-RU" sz="3200" b="1" dirty="0">
                <a:solidFill>
                  <a:srgbClr val="FF0000"/>
                </a:solidFill>
              </a:rPr>
              <a:t>. Н. Носова </a:t>
            </a:r>
            <a:r>
              <a:rPr lang="ru-RU" sz="3200" b="1" dirty="0">
                <a:solidFill>
                  <a:srgbClr val="C00000"/>
                </a:solidFill>
              </a:rPr>
              <a:t>«Приключения Незнайки </a:t>
            </a:r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и </a:t>
            </a:r>
            <a:r>
              <a:rPr lang="ru-RU" sz="3200" b="1" dirty="0">
                <a:solidFill>
                  <a:srgbClr val="C00000"/>
                </a:solidFill>
              </a:rPr>
              <a:t>его друзей» </a:t>
            </a:r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(1954 г</a:t>
            </a:r>
            <a:r>
              <a:rPr lang="ru-RU" sz="3200" b="1" dirty="0">
                <a:solidFill>
                  <a:srgbClr val="FF0000"/>
                </a:solidFill>
              </a:rPr>
              <a:t>.)</a:t>
            </a:r>
            <a:endParaRPr lang="ru-RU" sz="3200" dirty="0">
              <a:solidFill>
                <a:srgbClr val="FF0000"/>
              </a:solidFill>
            </a:endParaRPr>
          </a:p>
          <a:p>
            <a:r>
              <a:rPr lang="ru-RU" sz="3200" b="1" dirty="0">
                <a:solidFill>
                  <a:srgbClr val="FF0000"/>
                </a:solidFill>
              </a:rPr>
              <a:t> </a:t>
            </a:r>
            <a:endParaRPr lang="ru-RU" sz="3200" dirty="0">
              <a:solidFill>
                <a:srgbClr val="FF0000"/>
              </a:solidFill>
            </a:endParaRPr>
          </a:p>
          <a:p>
            <a:pPr algn="ctr"/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2919">
            <a:off x="2939136" y="1664298"/>
            <a:ext cx="2720890" cy="3761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710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1252927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270721" y="1810484"/>
            <a:ext cx="438765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65 лет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со </a:t>
            </a:r>
            <a:r>
              <a:rPr lang="ru-RU" sz="3200" b="1" dirty="0">
                <a:solidFill>
                  <a:srgbClr val="FF0000"/>
                </a:solidFill>
              </a:rPr>
              <a:t>времени создания повести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err="1" smtClean="0">
                <a:solidFill>
                  <a:srgbClr val="FF0000"/>
                </a:solidFill>
              </a:rPr>
              <a:t>Астрид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>
                <a:solidFill>
                  <a:srgbClr val="FF0000"/>
                </a:solidFill>
              </a:rPr>
              <a:t>Линдгрен </a:t>
            </a:r>
            <a:r>
              <a:rPr lang="ru-RU" sz="4000" b="1" dirty="0">
                <a:solidFill>
                  <a:srgbClr val="C00000"/>
                </a:solidFill>
              </a:rPr>
              <a:t>«Мио, мой Мио!» </a:t>
            </a:r>
            <a:r>
              <a:rPr lang="ru-RU" sz="3200" b="1" dirty="0">
                <a:solidFill>
                  <a:srgbClr val="FF0000"/>
                </a:solidFill>
              </a:rPr>
              <a:t>(</a:t>
            </a:r>
            <a:r>
              <a:rPr lang="ru-RU" sz="3200" b="1" dirty="0" smtClean="0">
                <a:solidFill>
                  <a:srgbClr val="FF0000"/>
                </a:solidFill>
              </a:rPr>
              <a:t>1954 г</a:t>
            </a:r>
            <a:r>
              <a:rPr lang="ru-RU" sz="3200" b="1" dirty="0">
                <a:solidFill>
                  <a:srgbClr val="FF0000"/>
                </a:solidFill>
              </a:rPr>
              <a:t>.)</a:t>
            </a:r>
            <a:endParaRPr lang="ru-RU" sz="3200" dirty="0">
              <a:solidFill>
                <a:srgbClr val="FF0000"/>
              </a:solidFill>
            </a:endParaRPr>
          </a:p>
          <a:p>
            <a:r>
              <a:rPr lang="ru-RU" sz="3200" b="1" dirty="0">
                <a:solidFill>
                  <a:srgbClr val="FF0000"/>
                </a:solidFill>
              </a:rPr>
              <a:t> </a:t>
            </a:r>
            <a:endParaRPr lang="ru-RU" sz="3200" dirty="0">
              <a:solidFill>
                <a:srgbClr val="FF0000"/>
              </a:solidFill>
            </a:endParaRPr>
          </a:p>
          <a:p>
            <a:pPr algn="ctr"/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931">
            <a:off x="3005896" y="1693171"/>
            <a:ext cx="2752247" cy="3630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425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1252927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055350" y="1234888"/>
            <a:ext cx="457592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60 лет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со </a:t>
            </a:r>
            <a:r>
              <a:rPr lang="ru-RU" sz="3200" b="1" dirty="0">
                <a:solidFill>
                  <a:srgbClr val="FF0000"/>
                </a:solidFill>
              </a:rPr>
              <a:t>времени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публикации </a:t>
            </a:r>
            <a:r>
              <a:rPr lang="ru-RU" sz="3200" b="1" dirty="0">
                <a:solidFill>
                  <a:srgbClr val="FF0000"/>
                </a:solidFill>
              </a:rPr>
              <a:t>романа Аркадия и Бориса Стругацких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"</a:t>
            </a:r>
            <a:r>
              <a:rPr lang="ru-RU" sz="4000" b="1" dirty="0">
                <a:solidFill>
                  <a:srgbClr val="C00000"/>
                </a:solidFill>
              </a:rPr>
              <a:t>Страна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багровых </a:t>
            </a:r>
            <a:r>
              <a:rPr lang="ru-RU" sz="4000" b="1" dirty="0">
                <a:solidFill>
                  <a:srgbClr val="C00000"/>
                </a:solidFill>
              </a:rPr>
              <a:t>туч"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(1959 г</a:t>
            </a:r>
            <a:r>
              <a:rPr lang="ru-RU" sz="3200" b="1" dirty="0">
                <a:solidFill>
                  <a:srgbClr val="FF0000"/>
                </a:solidFill>
              </a:rPr>
              <a:t>.)</a:t>
            </a:r>
            <a:endParaRPr lang="ru-RU" sz="3200" dirty="0">
              <a:solidFill>
                <a:srgbClr val="FF0000"/>
              </a:solidFill>
            </a:endParaRPr>
          </a:p>
          <a:p>
            <a:pPr algn="ctr"/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778">
            <a:off x="2960710" y="1662021"/>
            <a:ext cx="2623766" cy="3830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426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1252927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055350" y="1788888"/>
            <a:ext cx="45759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60 лет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со </a:t>
            </a:r>
            <a:r>
              <a:rPr lang="ru-RU" sz="3200" b="1" dirty="0">
                <a:solidFill>
                  <a:srgbClr val="FF0000"/>
                </a:solidFill>
              </a:rPr>
              <a:t>времени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выхода </a:t>
            </a:r>
            <a:r>
              <a:rPr lang="ru-RU" sz="3200" b="1" dirty="0">
                <a:solidFill>
                  <a:srgbClr val="FF0000"/>
                </a:solidFill>
              </a:rPr>
              <a:t>романа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У</a:t>
            </a:r>
            <a:r>
              <a:rPr lang="ru-RU" sz="3200" b="1" dirty="0">
                <a:solidFill>
                  <a:srgbClr val="FF0000"/>
                </a:solidFill>
              </a:rPr>
              <a:t>. Фолкнера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"</a:t>
            </a:r>
            <a:r>
              <a:rPr lang="ru-RU" sz="4000" b="1" dirty="0">
                <a:solidFill>
                  <a:srgbClr val="C00000"/>
                </a:solidFill>
              </a:rPr>
              <a:t>Особняк"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(1959 г</a:t>
            </a:r>
            <a:r>
              <a:rPr lang="ru-RU" sz="3200" b="1" dirty="0">
                <a:solidFill>
                  <a:srgbClr val="FF0000"/>
                </a:solidFill>
              </a:rPr>
              <a:t>.)</a:t>
            </a:r>
            <a:endParaRPr lang="ru-RU" sz="3200" dirty="0">
              <a:solidFill>
                <a:srgbClr val="FF0000"/>
              </a:solidFill>
            </a:endParaRPr>
          </a:p>
          <a:p>
            <a:pPr algn="ctr"/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3966">
            <a:off x="2818927" y="1626599"/>
            <a:ext cx="2660146" cy="3830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650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1252927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055350" y="1481114"/>
            <a:ext cx="457592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60 лет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со </a:t>
            </a:r>
            <a:r>
              <a:rPr lang="ru-RU" sz="3200" b="1" dirty="0">
                <a:solidFill>
                  <a:srgbClr val="FF0000"/>
                </a:solidFill>
              </a:rPr>
              <a:t>времени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начала </a:t>
            </a:r>
            <a:r>
              <a:rPr lang="ru-RU" sz="3200" b="1" dirty="0">
                <a:solidFill>
                  <a:srgbClr val="FF0000"/>
                </a:solidFill>
              </a:rPr>
              <a:t>публикации  романа К. М. Симонова </a:t>
            </a:r>
            <a:r>
              <a:rPr lang="ru-RU" sz="4000" b="1" dirty="0">
                <a:solidFill>
                  <a:srgbClr val="C00000"/>
                </a:solidFill>
              </a:rPr>
              <a:t>«Живые </a:t>
            </a:r>
            <a:r>
              <a:rPr lang="ru-RU" sz="4000" b="1" dirty="0" smtClean="0">
                <a:solidFill>
                  <a:srgbClr val="C00000"/>
                </a:solidFill>
              </a:rPr>
              <a:t/>
            </a:r>
            <a:br>
              <a:rPr lang="ru-RU" sz="4000" b="1" dirty="0" smtClean="0">
                <a:solidFill>
                  <a:srgbClr val="C00000"/>
                </a:solidFill>
              </a:rPr>
            </a:br>
            <a:r>
              <a:rPr lang="ru-RU" sz="4000" b="1" dirty="0" smtClean="0">
                <a:solidFill>
                  <a:srgbClr val="C00000"/>
                </a:solidFill>
              </a:rPr>
              <a:t>и </a:t>
            </a:r>
            <a:r>
              <a:rPr lang="ru-RU" sz="4000" b="1" dirty="0">
                <a:solidFill>
                  <a:srgbClr val="C00000"/>
                </a:solidFill>
              </a:rPr>
              <a:t>мёртвые»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(</a:t>
            </a:r>
            <a:r>
              <a:rPr lang="ru-RU" sz="3200" b="1" dirty="0">
                <a:solidFill>
                  <a:srgbClr val="FF0000"/>
                </a:solidFill>
              </a:rPr>
              <a:t>1959г.)</a:t>
            </a:r>
            <a:endParaRPr lang="ru-RU" sz="3200" dirty="0">
              <a:solidFill>
                <a:srgbClr val="FF0000"/>
              </a:solidFill>
            </a:endParaRPr>
          </a:p>
          <a:p>
            <a:pPr algn="ctr"/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031">
            <a:off x="2910183" y="1645280"/>
            <a:ext cx="2740366" cy="3804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225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50" y="1203328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04323" y="95332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603888" y="1580943"/>
            <a:ext cx="328020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300 лет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со времени выхода повести </a:t>
            </a:r>
            <a:r>
              <a:rPr lang="ru-RU" sz="3600" b="1" dirty="0">
                <a:solidFill>
                  <a:srgbClr val="C00000"/>
                </a:solidFill>
              </a:rPr>
              <a:t>Даниэля Дефо «Робинзон Крузо»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(1719 г.) </a:t>
            </a:r>
            <a:endParaRPr lang="ru-RU" sz="3200" dirty="0">
              <a:solidFill>
                <a:srgbClr val="FF0000"/>
              </a:solidFill>
            </a:endParaRPr>
          </a:p>
          <a:p>
            <a:r>
              <a:rPr lang="ru-RU" sz="2400" b="1" dirty="0">
                <a:solidFill>
                  <a:srgbClr val="C00000"/>
                </a:solidFill>
              </a:rPr>
              <a:t> 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52">
            <a:off x="2754251" y="1633197"/>
            <a:ext cx="2855264" cy="3719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22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1252927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055350" y="1727337"/>
            <a:ext cx="457592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60 лет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со </a:t>
            </a:r>
            <a:r>
              <a:rPr lang="ru-RU" sz="3200" b="1" dirty="0">
                <a:solidFill>
                  <a:srgbClr val="FF0000"/>
                </a:solidFill>
              </a:rPr>
              <a:t>времени написания </a:t>
            </a:r>
            <a:r>
              <a:rPr lang="ru-RU" sz="4000" b="1" dirty="0">
                <a:solidFill>
                  <a:srgbClr val="C00000"/>
                </a:solidFill>
              </a:rPr>
              <a:t>«Денискиных рассказов»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В</a:t>
            </a:r>
            <a:r>
              <a:rPr lang="ru-RU" sz="3200" b="1" dirty="0">
                <a:solidFill>
                  <a:srgbClr val="FF0000"/>
                </a:solidFill>
              </a:rPr>
              <a:t>. Ю. </a:t>
            </a:r>
            <a:r>
              <a:rPr lang="ru-RU" sz="3200" b="1" dirty="0" smtClean="0">
                <a:solidFill>
                  <a:srgbClr val="FF0000"/>
                </a:solidFill>
              </a:rPr>
              <a:t>Драгунского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>
                <a:solidFill>
                  <a:srgbClr val="FF0000"/>
                </a:solidFill>
              </a:rPr>
              <a:t>(</a:t>
            </a:r>
            <a:r>
              <a:rPr lang="ru-RU" sz="3200" b="1" dirty="0" smtClean="0">
                <a:solidFill>
                  <a:srgbClr val="FF0000"/>
                </a:solidFill>
              </a:rPr>
              <a:t>1959 г</a:t>
            </a:r>
            <a:r>
              <a:rPr lang="ru-RU" sz="3200" b="1" dirty="0">
                <a:solidFill>
                  <a:srgbClr val="FF0000"/>
                </a:solidFill>
              </a:rPr>
              <a:t>.)</a:t>
            </a:r>
            <a:endParaRPr lang="ru-RU" sz="3200" dirty="0">
              <a:solidFill>
                <a:srgbClr val="FF0000"/>
              </a:solidFill>
            </a:endParaRPr>
          </a:p>
          <a:p>
            <a:pPr algn="ctr"/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3636">
            <a:off x="2909709" y="1616246"/>
            <a:ext cx="2753544" cy="3690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131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1252927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055350" y="1542672"/>
            <a:ext cx="457592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60 лет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со </a:t>
            </a:r>
            <a:r>
              <a:rPr lang="ru-RU" sz="3200" b="1" dirty="0">
                <a:solidFill>
                  <a:srgbClr val="FF0000"/>
                </a:solidFill>
              </a:rPr>
              <a:t>времени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публикации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повести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В</a:t>
            </a:r>
            <a:r>
              <a:rPr lang="ru-RU" sz="3200" b="1" dirty="0">
                <a:solidFill>
                  <a:srgbClr val="FF0000"/>
                </a:solidFill>
              </a:rPr>
              <a:t>. А. Осеевой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«</a:t>
            </a:r>
            <a:r>
              <a:rPr lang="ru-RU" sz="4000" b="1" dirty="0" err="1">
                <a:solidFill>
                  <a:srgbClr val="C00000"/>
                </a:solidFill>
              </a:rPr>
              <a:t>Динка</a:t>
            </a:r>
            <a:r>
              <a:rPr lang="ru-RU" sz="4000" b="1" dirty="0">
                <a:solidFill>
                  <a:srgbClr val="C00000"/>
                </a:solidFill>
              </a:rPr>
              <a:t>»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(1959 г</a:t>
            </a:r>
            <a:r>
              <a:rPr lang="ru-RU" sz="3200" b="1" dirty="0">
                <a:solidFill>
                  <a:srgbClr val="FF0000"/>
                </a:solidFill>
              </a:rPr>
              <a:t>.)</a:t>
            </a:r>
            <a:endParaRPr lang="ru-RU" sz="3200" dirty="0">
              <a:solidFill>
                <a:srgbClr val="FF0000"/>
              </a:solidFill>
            </a:endParaRPr>
          </a:p>
          <a:p>
            <a:pPr algn="ctr"/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459">
            <a:off x="2935872" y="1693810"/>
            <a:ext cx="2729467" cy="3711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246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1252927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227908" y="1397362"/>
            <a:ext cx="457592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60 лет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со </a:t>
            </a:r>
            <a:r>
              <a:rPr lang="ru-RU" sz="3200" b="1" dirty="0">
                <a:solidFill>
                  <a:srgbClr val="FF0000"/>
                </a:solidFill>
              </a:rPr>
              <a:t>времени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издания </a:t>
            </a:r>
            <a:r>
              <a:rPr lang="ru-RU" sz="3200" b="1" dirty="0">
                <a:solidFill>
                  <a:srgbClr val="FF0000"/>
                </a:solidFill>
              </a:rPr>
              <a:t>книги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</a:t>
            </a:r>
            <a:r>
              <a:rPr lang="ru-RU" sz="3200" b="1" dirty="0">
                <a:solidFill>
                  <a:srgbClr val="FF0000"/>
                </a:solidFill>
              </a:rPr>
              <a:t>. С. Смирнова </a:t>
            </a:r>
            <a:r>
              <a:rPr lang="ru-RU" sz="4000" b="1" dirty="0">
                <a:solidFill>
                  <a:srgbClr val="C00000"/>
                </a:solidFill>
              </a:rPr>
              <a:t>«Брестская крепость»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(1959 г</a:t>
            </a:r>
            <a:r>
              <a:rPr lang="ru-RU" sz="3200" b="1" dirty="0">
                <a:solidFill>
                  <a:srgbClr val="FF0000"/>
                </a:solidFill>
              </a:rPr>
              <a:t>.)</a:t>
            </a:r>
            <a:endParaRPr lang="ru-RU" sz="3200" dirty="0">
              <a:solidFill>
                <a:srgbClr val="FF0000"/>
              </a:solidFill>
            </a:endParaRPr>
          </a:p>
          <a:p>
            <a:pPr algn="ctr"/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3079">
            <a:off x="2994705" y="1682452"/>
            <a:ext cx="2715312" cy="3721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938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1252927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173318" y="1524113"/>
            <a:ext cx="457592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55 лет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со </a:t>
            </a:r>
            <a:r>
              <a:rPr lang="ru-RU" sz="3200" b="1" dirty="0">
                <a:solidFill>
                  <a:srgbClr val="FF0000"/>
                </a:solidFill>
              </a:rPr>
              <a:t>времени издания романа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К</a:t>
            </a:r>
            <a:r>
              <a:rPr lang="ru-RU" sz="3200" b="1" dirty="0">
                <a:solidFill>
                  <a:srgbClr val="FF0000"/>
                </a:solidFill>
              </a:rPr>
              <a:t>. М. Симонова </a:t>
            </a:r>
            <a:r>
              <a:rPr lang="ru-RU" sz="4000" b="1" dirty="0">
                <a:solidFill>
                  <a:srgbClr val="C00000"/>
                </a:solidFill>
              </a:rPr>
              <a:t>"Солдатами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не </a:t>
            </a:r>
            <a:r>
              <a:rPr lang="ru-RU" sz="4000" b="1" dirty="0">
                <a:solidFill>
                  <a:srgbClr val="C00000"/>
                </a:solidFill>
              </a:rPr>
              <a:t>рождаются"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(1964 г</a:t>
            </a:r>
            <a:r>
              <a:rPr lang="ru-RU" sz="3200" b="1" dirty="0">
                <a:solidFill>
                  <a:srgbClr val="FF0000"/>
                </a:solidFill>
              </a:rPr>
              <a:t>.)</a:t>
            </a:r>
            <a:endParaRPr lang="ru-RU" sz="3200" dirty="0">
              <a:solidFill>
                <a:srgbClr val="FF0000"/>
              </a:solidFill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 </a:t>
            </a:r>
            <a:endParaRPr lang="ru-RU" sz="3200" dirty="0">
              <a:solidFill>
                <a:srgbClr val="FF0000"/>
              </a:solidFill>
            </a:endParaRPr>
          </a:p>
          <a:p>
            <a:pPr algn="ctr"/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1950">
            <a:off x="2991133" y="1676567"/>
            <a:ext cx="2587111" cy="3798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647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1252927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173318" y="1524114"/>
            <a:ext cx="457592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55 лет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со </a:t>
            </a:r>
            <a:r>
              <a:rPr lang="ru-RU" sz="3200" b="1" dirty="0">
                <a:solidFill>
                  <a:srgbClr val="FF0000"/>
                </a:solidFill>
              </a:rPr>
              <a:t>времени издания повести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Л</a:t>
            </a:r>
            <a:r>
              <a:rPr lang="ru-RU" sz="3200" b="1" dirty="0">
                <a:solidFill>
                  <a:srgbClr val="FF0000"/>
                </a:solidFill>
              </a:rPr>
              <a:t>. А. Кассиля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«</a:t>
            </a:r>
            <a:r>
              <a:rPr lang="ru-RU" sz="4000" b="1" dirty="0">
                <a:solidFill>
                  <a:srgbClr val="C00000"/>
                </a:solidFill>
              </a:rPr>
              <a:t>Будьте готовы,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ваше </a:t>
            </a:r>
            <a:r>
              <a:rPr lang="ru-RU" sz="4000" b="1" dirty="0">
                <a:solidFill>
                  <a:srgbClr val="C00000"/>
                </a:solidFill>
              </a:rPr>
              <a:t>высочество!» </a:t>
            </a:r>
            <a:r>
              <a:rPr lang="ru-RU" sz="3200" b="1" dirty="0">
                <a:solidFill>
                  <a:srgbClr val="FF0000"/>
                </a:solidFill>
              </a:rPr>
              <a:t>(</a:t>
            </a:r>
            <a:r>
              <a:rPr lang="ru-RU" sz="3200" b="1" dirty="0" smtClean="0">
                <a:solidFill>
                  <a:srgbClr val="FF0000"/>
                </a:solidFill>
              </a:rPr>
              <a:t>1964 г</a:t>
            </a:r>
            <a:r>
              <a:rPr lang="ru-RU" sz="3200" b="1" dirty="0">
                <a:solidFill>
                  <a:srgbClr val="FF0000"/>
                </a:solidFill>
              </a:rPr>
              <a:t>.)</a:t>
            </a:r>
            <a:endParaRPr lang="ru-RU" sz="3200" dirty="0">
              <a:solidFill>
                <a:srgbClr val="FF0000"/>
              </a:solidFill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 </a:t>
            </a:r>
            <a:endParaRPr lang="ru-RU" sz="3200" dirty="0">
              <a:solidFill>
                <a:srgbClr val="FF0000"/>
              </a:solidFill>
            </a:endParaRPr>
          </a:p>
          <a:p>
            <a:pPr algn="ctr"/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156">
            <a:off x="3005511" y="1675151"/>
            <a:ext cx="2585184" cy="3762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671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1252927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200613" y="1437168"/>
            <a:ext cx="457592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50 лет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со </a:t>
            </a:r>
            <a:r>
              <a:rPr lang="ru-RU" sz="3200" b="1" dirty="0">
                <a:solidFill>
                  <a:srgbClr val="FF0000"/>
                </a:solidFill>
              </a:rPr>
              <a:t>времени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публикации </a:t>
            </a:r>
            <a:r>
              <a:rPr lang="ru-RU" sz="3200" b="1" dirty="0">
                <a:solidFill>
                  <a:srgbClr val="FF0000"/>
                </a:solidFill>
              </a:rPr>
              <a:t>повести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Б. Л. Васильева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«</a:t>
            </a:r>
            <a:r>
              <a:rPr lang="ru-RU" sz="4000" b="1" dirty="0">
                <a:solidFill>
                  <a:srgbClr val="C00000"/>
                </a:solidFill>
              </a:rPr>
              <a:t>А зори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здесь </a:t>
            </a:r>
            <a:r>
              <a:rPr lang="ru-RU" sz="4000" b="1" dirty="0">
                <a:solidFill>
                  <a:srgbClr val="C00000"/>
                </a:solidFill>
              </a:rPr>
              <a:t>тихие…»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(1969 г</a:t>
            </a:r>
            <a:r>
              <a:rPr lang="ru-RU" sz="3200" b="1" dirty="0">
                <a:solidFill>
                  <a:srgbClr val="FF0000"/>
                </a:solidFill>
              </a:rPr>
              <a:t>.)</a:t>
            </a:r>
            <a:endParaRPr lang="ru-RU" sz="3200" dirty="0">
              <a:solidFill>
                <a:srgbClr val="FF0000"/>
              </a:solidFill>
            </a:endParaRPr>
          </a:p>
          <a:p>
            <a:r>
              <a:rPr lang="ru-RU" sz="4000" b="1" dirty="0"/>
              <a:t> </a:t>
            </a:r>
            <a:endParaRPr lang="ru-RU" sz="4000" dirty="0"/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 </a:t>
            </a:r>
            <a:endParaRPr lang="ru-RU" sz="3200" dirty="0">
              <a:solidFill>
                <a:srgbClr val="FF0000"/>
              </a:solidFill>
            </a:endParaRPr>
          </a:p>
          <a:p>
            <a:pPr algn="ctr"/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4709">
            <a:off x="2871508" y="1672540"/>
            <a:ext cx="2761706" cy="3765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202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1252927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200613" y="1744945"/>
            <a:ext cx="457592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50 лет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со </a:t>
            </a:r>
            <a:r>
              <a:rPr lang="ru-RU" sz="3200" b="1" dirty="0">
                <a:solidFill>
                  <a:srgbClr val="FF0000"/>
                </a:solidFill>
              </a:rPr>
              <a:t>времени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издания </a:t>
            </a:r>
            <a:r>
              <a:rPr lang="ru-RU" sz="3200" b="1" dirty="0">
                <a:solidFill>
                  <a:srgbClr val="FF0000"/>
                </a:solidFill>
              </a:rPr>
              <a:t>романа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Ю</a:t>
            </a:r>
            <a:r>
              <a:rPr lang="ru-RU" sz="3200" b="1" dirty="0">
                <a:solidFill>
                  <a:srgbClr val="FF0000"/>
                </a:solidFill>
              </a:rPr>
              <a:t>. В. Бондарева </a:t>
            </a:r>
            <a:r>
              <a:rPr lang="ru-RU" sz="4000" b="1" dirty="0">
                <a:solidFill>
                  <a:srgbClr val="C00000"/>
                </a:solidFill>
              </a:rPr>
              <a:t>«Горячий снег</a:t>
            </a:r>
            <a:r>
              <a:rPr lang="ru-RU" sz="4000" b="1" dirty="0" smtClean="0">
                <a:solidFill>
                  <a:srgbClr val="C00000"/>
                </a:solidFill>
              </a:rPr>
              <a:t>»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>
                <a:solidFill>
                  <a:srgbClr val="FF0000"/>
                </a:solidFill>
              </a:rPr>
              <a:t>(</a:t>
            </a:r>
            <a:r>
              <a:rPr lang="ru-RU" sz="3200" b="1" dirty="0" smtClean="0">
                <a:solidFill>
                  <a:srgbClr val="FF0000"/>
                </a:solidFill>
              </a:rPr>
              <a:t>1969 г</a:t>
            </a:r>
            <a:r>
              <a:rPr lang="ru-RU" sz="3200" b="1" dirty="0">
                <a:solidFill>
                  <a:srgbClr val="FF0000"/>
                </a:solidFill>
              </a:rPr>
              <a:t>.)</a:t>
            </a:r>
            <a:endParaRPr lang="ru-RU" sz="3200" dirty="0">
              <a:solidFill>
                <a:srgbClr val="FF0000"/>
              </a:solidFill>
            </a:endParaRPr>
          </a:p>
          <a:p>
            <a:pPr algn="ctr"/>
            <a:r>
              <a:rPr lang="ru-RU" sz="4000" b="1" dirty="0"/>
              <a:t> </a:t>
            </a:r>
            <a:endParaRPr lang="ru-RU" sz="4000" dirty="0"/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 </a:t>
            </a:r>
            <a:endParaRPr lang="ru-RU" sz="3200" dirty="0">
              <a:solidFill>
                <a:srgbClr val="FF0000"/>
              </a:solidFill>
            </a:endParaRPr>
          </a:p>
          <a:p>
            <a:pPr algn="ctr"/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6461">
            <a:off x="2959599" y="1654344"/>
            <a:ext cx="2600175" cy="3715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889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1252927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241557" y="1524114"/>
            <a:ext cx="457592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45 лет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со </a:t>
            </a:r>
            <a:r>
              <a:rPr lang="ru-RU" sz="3200" b="1" dirty="0">
                <a:solidFill>
                  <a:srgbClr val="FF0000"/>
                </a:solidFill>
              </a:rPr>
              <a:t>времени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создания </a:t>
            </a:r>
            <a:r>
              <a:rPr lang="ru-RU" sz="3200" b="1" dirty="0">
                <a:solidFill>
                  <a:srgbClr val="FF0000"/>
                </a:solidFill>
              </a:rPr>
              <a:t>повести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Б</a:t>
            </a:r>
            <a:r>
              <a:rPr lang="ru-RU" sz="3200" b="1" dirty="0">
                <a:solidFill>
                  <a:srgbClr val="FF0000"/>
                </a:solidFill>
              </a:rPr>
              <a:t>. Л. Васильева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«</a:t>
            </a:r>
            <a:r>
              <a:rPr lang="ru-RU" sz="4000" b="1" dirty="0">
                <a:solidFill>
                  <a:srgbClr val="C00000"/>
                </a:solidFill>
              </a:rPr>
              <a:t>В списках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не </a:t>
            </a:r>
            <a:r>
              <a:rPr lang="ru-RU" sz="4000" b="1" dirty="0">
                <a:solidFill>
                  <a:srgbClr val="C00000"/>
                </a:solidFill>
              </a:rPr>
              <a:t>значился</a:t>
            </a:r>
            <a:r>
              <a:rPr lang="ru-RU" sz="4000" b="1" dirty="0" smtClean="0">
                <a:solidFill>
                  <a:srgbClr val="C00000"/>
                </a:solidFill>
              </a:rPr>
              <a:t>»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>
                <a:solidFill>
                  <a:srgbClr val="FF0000"/>
                </a:solidFill>
              </a:rPr>
              <a:t>(</a:t>
            </a:r>
            <a:r>
              <a:rPr lang="ru-RU" sz="3200" b="1" dirty="0" smtClean="0">
                <a:solidFill>
                  <a:srgbClr val="FF0000"/>
                </a:solidFill>
              </a:rPr>
              <a:t>1974 г</a:t>
            </a:r>
            <a:r>
              <a:rPr lang="ru-RU" sz="3200" b="1" dirty="0">
                <a:solidFill>
                  <a:srgbClr val="FF0000"/>
                </a:solidFill>
              </a:rPr>
              <a:t>.)</a:t>
            </a:r>
            <a:endParaRPr lang="ru-RU" sz="3200" dirty="0">
              <a:solidFill>
                <a:srgbClr val="FF0000"/>
              </a:solidFill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 </a:t>
            </a:r>
            <a:endParaRPr lang="ru-RU" sz="3200" dirty="0">
              <a:solidFill>
                <a:srgbClr val="FF0000"/>
              </a:solidFill>
            </a:endParaRPr>
          </a:p>
          <a:p>
            <a:pPr algn="ctr"/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57">
            <a:off x="2859303" y="1643244"/>
            <a:ext cx="2801451" cy="3870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68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1252927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159671" y="1394430"/>
            <a:ext cx="457592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45 лет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со </a:t>
            </a:r>
            <a:r>
              <a:rPr lang="ru-RU" sz="3200" b="1" dirty="0">
                <a:solidFill>
                  <a:srgbClr val="FF0000"/>
                </a:solidFill>
              </a:rPr>
              <a:t>времени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издания </a:t>
            </a:r>
            <a:r>
              <a:rPr lang="ru-RU" sz="3200" b="1" dirty="0">
                <a:solidFill>
                  <a:srgbClr val="FF0000"/>
                </a:solidFill>
              </a:rPr>
              <a:t>трилогии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В</a:t>
            </a:r>
            <a:r>
              <a:rPr lang="ru-RU" sz="3200" b="1" dirty="0">
                <a:solidFill>
                  <a:srgbClr val="FF0000"/>
                </a:solidFill>
              </a:rPr>
              <a:t>. П. Крапивина </a:t>
            </a:r>
            <a:r>
              <a:rPr lang="ru-RU" sz="4000" b="1" dirty="0">
                <a:solidFill>
                  <a:srgbClr val="C00000"/>
                </a:solidFill>
              </a:rPr>
              <a:t>«Мальчик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со </a:t>
            </a:r>
            <a:r>
              <a:rPr lang="ru-RU" sz="4000" b="1" dirty="0">
                <a:solidFill>
                  <a:srgbClr val="C00000"/>
                </a:solidFill>
              </a:rPr>
              <a:t>шпагой»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(1972–1974 гг</a:t>
            </a:r>
            <a:r>
              <a:rPr lang="ru-RU" sz="3200" b="1" dirty="0">
                <a:solidFill>
                  <a:srgbClr val="FF0000"/>
                </a:solidFill>
              </a:rPr>
              <a:t>.)</a:t>
            </a:r>
            <a:endParaRPr lang="ru-RU" sz="3200" dirty="0">
              <a:solidFill>
                <a:srgbClr val="FF0000"/>
              </a:solidFill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 </a:t>
            </a:r>
            <a:endParaRPr lang="ru-RU" sz="3200" dirty="0">
              <a:solidFill>
                <a:srgbClr val="FF0000"/>
              </a:solidFill>
            </a:endParaRPr>
          </a:p>
          <a:p>
            <a:pPr algn="ctr"/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9364">
            <a:off x="2861575" y="1676714"/>
            <a:ext cx="2698887" cy="3794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379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1252927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146023" y="1852895"/>
            <a:ext cx="45759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45 лет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повести </a:t>
            </a:r>
            <a:r>
              <a:rPr lang="ru-RU" sz="3200" b="1" dirty="0">
                <a:solidFill>
                  <a:srgbClr val="FF0000"/>
                </a:solidFill>
              </a:rPr>
              <a:t>российского писателя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В</a:t>
            </a:r>
            <a:r>
              <a:rPr lang="ru-RU" sz="3200" b="1" dirty="0">
                <a:solidFill>
                  <a:srgbClr val="FF0000"/>
                </a:solidFill>
              </a:rPr>
              <a:t>. Распутина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"</a:t>
            </a:r>
            <a:r>
              <a:rPr lang="ru-RU" sz="4000" b="1" dirty="0">
                <a:solidFill>
                  <a:srgbClr val="C00000"/>
                </a:solidFill>
              </a:rPr>
              <a:t>Живи и помни"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(1974 г</a:t>
            </a:r>
            <a:r>
              <a:rPr lang="ru-RU" sz="3200" b="1" dirty="0">
                <a:solidFill>
                  <a:srgbClr val="FF0000"/>
                </a:solidFill>
              </a:rPr>
              <a:t>.)</a:t>
            </a:r>
            <a:endParaRPr lang="ru-RU" sz="3200" dirty="0">
              <a:solidFill>
                <a:srgbClr val="FF0000"/>
              </a:solidFill>
            </a:endParaRPr>
          </a:p>
          <a:p>
            <a:pPr algn="ctr"/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15">
            <a:off x="2867875" y="1605306"/>
            <a:ext cx="2765102" cy="3887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124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50" y="1203328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04323" y="95332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477995" y="1626617"/>
            <a:ext cx="369374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260 лет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со времени выхода в свет повести </a:t>
            </a:r>
            <a:r>
              <a:rPr lang="ru-RU" sz="3600" b="1" dirty="0">
                <a:solidFill>
                  <a:srgbClr val="C00000"/>
                </a:solidFill>
              </a:rPr>
              <a:t>Вольтера "</a:t>
            </a:r>
            <a:r>
              <a:rPr lang="ru-RU" sz="3600" b="1" dirty="0" err="1">
                <a:solidFill>
                  <a:srgbClr val="C00000"/>
                </a:solidFill>
              </a:rPr>
              <a:t>Кандид</a:t>
            </a:r>
            <a:r>
              <a:rPr lang="ru-RU" sz="3600" b="1" dirty="0">
                <a:solidFill>
                  <a:srgbClr val="C00000"/>
                </a:solidFill>
              </a:rPr>
              <a:t>, </a:t>
            </a:r>
            <a:br>
              <a:rPr lang="ru-RU" sz="3600" b="1" dirty="0">
                <a:solidFill>
                  <a:srgbClr val="C00000"/>
                </a:solidFill>
              </a:rPr>
            </a:br>
            <a:r>
              <a:rPr lang="ru-RU" sz="3600" b="1" dirty="0">
                <a:solidFill>
                  <a:srgbClr val="C00000"/>
                </a:solidFill>
              </a:rPr>
              <a:t>или Оптимизм"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(1759 г.) 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5397">
            <a:off x="2785175" y="1669173"/>
            <a:ext cx="2646887" cy="3668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058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146023" y="1606675"/>
            <a:ext cx="457592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40 лет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со </a:t>
            </a:r>
            <a:r>
              <a:rPr lang="ru-RU" sz="3200" b="1" dirty="0">
                <a:solidFill>
                  <a:srgbClr val="FF0000"/>
                </a:solidFill>
              </a:rPr>
              <a:t>времени выхода сборника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стихов</a:t>
            </a:r>
            <a:r>
              <a:rPr lang="ru-RU" sz="3200" b="1" dirty="0">
                <a:solidFill>
                  <a:srgbClr val="FF0000"/>
                </a:solidFill>
              </a:rPr>
              <a:t>, сказок и пьес </a:t>
            </a:r>
            <a:r>
              <a:rPr lang="ru-RU" sz="4000" b="1" dirty="0">
                <a:solidFill>
                  <a:srgbClr val="C00000"/>
                </a:solidFill>
              </a:rPr>
              <a:t>"</a:t>
            </a:r>
            <a:r>
              <a:rPr lang="ru-RU" sz="4000" b="1" dirty="0" err="1">
                <a:solidFill>
                  <a:srgbClr val="C00000"/>
                </a:solidFill>
              </a:rPr>
              <a:t>Считалия</a:t>
            </a:r>
            <a:r>
              <a:rPr lang="ru-RU" sz="4000" b="1" dirty="0">
                <a:solidFill>
                  <a:srgbClr val="C00000"/>
                </a:solidFill>
              </a:rPr>
              <a:t>"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Бориса </a:t>
            </a:r>
            <a:r>
              <a:rPr lang="ru-RU" sz="3200" b="1" dirty="0" err="1">
                <a:solidFill>
                  <a:srgbClr val="FF0000"/>
                </a:solidFill>
              </a:rPr>
              <a:t>Заходера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(1979 г</a:t>
            </a:r>
            <a:r>
              <a:rPr lang="ru-RU" sz="3200" b="1" dirty="0">
                <a:solidFill>
                  <a:srgbClr val="FF0000"/>
                </a:solidFill>
              </a:rPr>
              <a:t>.)</a:t>
            </a:r>
            <a:endParaRPr lang="ru-RU" sz="3200" dirty="0">
              <a:solidFill>
                <a:srgbClr val="FF0000"/>
              </a:solidFill>
            </a:endParaRPr>
          </a:p>
          <a:p>
            <a:pPr algn="ctr"/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248">
            <a:off x="2833993" y="1808852"/>
            <a:ext cx="2761632" cy="3568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290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118727" y="1866544"/>
            <a:ext cx="45759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25 лет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со </a:t>
            </a:r>
            <a:r>
              <a:rPr lang="ru-RU" sz="3200" b="1" dirty="0">
                <a:solidFill>
                  <a:srgbClr val="FF0000"/>
                </a:solidFill>
              </a:rPr>
              <a:t>времени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написания </a:t>
            </a:r>
            <a:r>
              <a:rPr lang="ru-RU" sz="3200" b="1" dirty="0">
                <a:solidFill>
                  <a:srgbClr val="FF0000"/>
                </a:solidFill>
              </a:rPr>
              <a:t>романа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Д</a:t>
            </a:r>
            <a:r>
              <a:rPr lang="ru-RU" sz="3200" b="1" dirty="0">
                <a:solidFill>
                  <a:srgbClr val="FF0000"/>
                </a:solidFill>
              </a:rPr>
              <a:t>. Гранина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«</a:t>
            </a:r>
            <a:r>
              <a:rPr lang="ru-RU" sz="4000" b="1" dirty="0">
                <a:solidFill>
                  <a:srgbClr val="C00000"/>
                </a:solidFill>
              </a:rPr>
              <a:t>Бегство в Россию» </a:t>
            </a:r>
            <a:r>
              <a:rPr lang="ru-RU" sz="3200" b="1" dirty="0">
                <a:solidFill>
                  <a:srgbClr val="FF0000"/>
                </a:solidFill>
              </a:rPr>
              <a:t>(</a:t>
            </a:r>
            <a:r>
              <a:rPr lang="ru-RU" sz="3200" b="1" dirty="0" smtClean="0">
                <a:solidFill>
                  <a:srgbClr val="FF0000"/>
                </a:solidFill>
              </a:rPr>
              <a:t>1994 г</a:t>
            </a:r>
            <a:r>
              <a:rPr lang="ru-RU" sz="3200" b="1" dirty="0">
                <a:solidFill>
                  <a:srgbClr val="FF0000"/>
                </a:solidFill>
              </a:rPr>
              <a:t>.)</a:t>
            </a:r>
            <a:endParaRPr lang="ru-RU" sz="3200" dirty="0">
              <a:solidFill>
                <a:srgbClr val="FF0000"/>
              </a:solidFill>
            </a:endParaRPr>
          </a:p>
          <a:p>
            <a:pPr algn="ctr"/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3030">
            <a:off x="3078950" y="1587214"/>
            <a:ext cx="2526541" cy="3762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709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1244373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091431" y="1643124"/>
            <a:ext cx="457592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20 лет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со </a:t>
            </a:r>
            <a:r>
              <a:rPr lang="ru-RU" sz="3200" b="1" dirty="0">
                <a:solidFill>
                  <a:srgbClr val="FF0000"/>
                </a:solidFill>
              </a:rPr>
              <a:t>времени создания романа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"</a:t>
            </a:r>
            <a:r>
              <a:rPr lang="ru-RU" sz="4000" b="1" dirty="0">
                <a:solidFill>
                  <a:srgbClr val="C00000"/>
                </a:solidFill>
              </a:rPr>
              <a:t>Бермудский треугольник" 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Ю</a:t>
            </a:r>
            <a:r>
              <a:rPr lang="ru-RU" sz="3200" b="1" dirty="0">
                <a:solidFill>
                  <a:srgbClr val="FF0000"/>
                </a:solidFill>
              </a:rPr>
              <a:t>. В. Бондарева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(1999 г</a:t>
            </a:r>
            <a:r>
              <a:rPr lang="ru-RU" sz="3200" b="1" dirty="0">
                <a:solidFill>
                  <a:srgbClr val="FF0000"/>
                </a:solidFill>
              </a:rPr>
              <a:t>.) </a:t>
            </a:r>
            <a:endParaRPr lang="ru-RU" sz="3200" dirty="0">
              <a:solidFill>
                <a:srgbClr val="FF0000"/>
              </a:solidFill>
            </a:endParaRPr>
          </a:p>
          <a:p>
            <a:pPr algn="ctr"/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000">
            <a:off x="2928425" y="1599791"/>
            <a:ext cx="2641229" cy="3903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345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1297047"/>
            <a:ext cx="10316289" cy="5436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36377"/>
            <a:ext cx="956960" cy="837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9256" y="136377"/>
            <a:ext cx="95124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Книги – юбиляры 2019 года</a:t>
            </a:r>
          </a:p>
        </p:txBody>
      </p:sp>
      <p:sp>
        <p:nvSpPr>
          <p:cNvPr id="7" name="TextBox 6"/>
          <p:cNvSpPr txBox="1"/>
          <p:nvPr/>
        </p:nvSpPr>
        <p:spPr>
          <a:xfrm rot="21379689">
            <a:off x="6049338" y="1662020"/>
            <a:ext cx="474561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 </a:t>
            </a:r>
            <a:r>
              <a:rPr lang="ru-RU" sz="4000" b="1" dirty="0" smtClean="0">
                <a:solidFill>
                  <a:srgbClr val="C00000"/>
                </a:solidFill>
              </a:rPr>
              <a:t>15 лет </a:t>
            </a:r>
            <a:r>
              <a:rPr lang="ru-RU" sz="3200" b="1" dirty="0">
                <a:solidFill>
                  <a:srgbClr val="FF0000"/>
                </a:solidFill>
              </a:rPr>
              <a:t>со времени выхода романов Дмитрия Емца </a:t>
            </a: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"</a:t>
            </a:r>
            <a:r>
              <a:rPr lang="ru-RU" sz="3200" b="1" dirty="0">
                <a:solidFill>
                  <a:srgbClr val="C00000"/>
                </a:solidFill>
              </a:rPr>
              <a:t>Таня </a:t>
            </a:r>
            <a:r>
              <a:rPr lang="ru-RU" sz="3200" b="1" dirty="0" err="1">
                <a:solidFill>
                  <a:srgbClr val="C00000"/>
                </a:solidFill>
              </a:rPr>
              <a:t>Гроттер</a:t>
            </a:r>
            <a:r>
              <a:rPr lang="ru-RU" sz="3200" b="1" dirty="0">
                <a:solidFill>
                  <a:srgbClr val="C00000"/>
                </a:solidFill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</a:rPr>
              <a:t/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и </a:t>
            </a:r>
            <a:r>
              <a:rPr lang="ru-RU" sz="3200" b="1" dirty="0">
                <a:solidFill>
                  <a:srgbClr val="C00000"/>
                </a:solidFill>
              </a:rPr>
              <a:t>ботинки кентавра" </a:t>
            </a: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и </a:t>
            </a:r>
            <a:r>
              <a:rPr lang="ru-RU" sz="3200" b="1" dirty="0" smtClean="0">
                <a:solidFill>
                  <a:srgbClr val="C00000"/>
                </a:solidFill>
              </a:rPr>
              <a:t>"</a:t>
            </a:r>
            <a:r>
              <a:rPr lang="ru-RU" sz="3200" b="1" dirty="0">
                <a:solidFill>
                  <a:srgbClr val="C00000"/>
                </a:solidFill>
              </a:rPr>
              <a:t>Таня </a:t>
            </a:r>
            <a:r>
              <a:rPr lang="ru-RU" sz="3200" b="1" dirty="0" err="1">
                <a:solidFill>
                  <a:srgbClr val="C00000"/>
                </a:solidFill>
              </a:rPr>
              <a:t>Гроттер</a:t>
            </a:r>
            <a:r>
              <a:rPr lang="ru-RU" sz="3200" b="1" dirty="0">
                <a:solidFill>
                  <a:srgbClr val="C00000"/>
                </a:solidFill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</a:rPr>
              <a:t/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и колодец </a:t>
            </a:r>
            <a:r>
              <a:rPr lang="ru-RU" sz="3200" b="1" dirty="0">
                <a:solidFill>
                  <a:srgbClr val="C00000"/>
                </a:solidFill>
              </a:rPr>
              <a:t>Посейдона" </a:t>
            </a:r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(2004 г</a:t>
            </a:r>
            <a:r>
              <a:rPr lang="ru-RU" sz="3200" b="1" dirty="0">
                <a:solidFill>
                  <a:srgbClr val="FF0000"/>
                </a:solidFill>
              </a:rPr>
              <a:t>.)</a:t>
            </a:r>
            <a:r>
              <a:rPr lang="ru-RU" sz="3200" dirty="0">
                <a:solidFill>
                  <a:srgbClr val="FF0000"/>
                </a:solidFill>
              </a:rPr>
              <a:t> </a:t>
            </a:r>
          </a:p>
          <a:p>
            <a:pPr algn="ctr"/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3413">
            <a:off x="2807210" y="1630883"/>
            <a:ext cx="2801959" cy="3822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741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71" y="1456251"/>
            <a:ext cx="9944672" cy="52402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288" y="253785"/>
            <a:ext cx="1373926" cy="120246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233068">
            <a:off x="2672198" y="2441033"/>
            <a:ext cx="441057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ПРИЯТНОГО</a:t>
            </a:r>
            <a:endParaRPr lang="ru-RU" sz="72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A La Russ" panose="04000500000000000000" pitchFamily="8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63926">
            <a:off x="5003957" y="4008956"/>
            <a:ext cx="496329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 La Russ" panose="04000500000000000000" pitchFamily="82" charset="0"/>
              </a:rPr>
              <a:t>ПРОЧТЕНИЯ!</a:t>
            </a:r>
            <a:endParaRPr lang="ru-RU" sz="88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A La Russ" panose="04000500000000000000" pitchFamily="8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21024359">
            <a:off x="1167281" y="334430"/>
            <a:ext cx="170650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b="1" cap="none" spc="0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530</a:t>
            </a:r>
            <a:endParaRPr lang="ru-RU" sz="5400" b="1" cap="none" spc="0" dirty="0">
              <a:ln w="66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666731">
            <a:off x="302467" y="1695485"/>
            <a:ext cx="13786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993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415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9933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1278602">
            <a:off x="203098" y="3384626"/>
            <a:ext cx="130033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>
                  <a:solidFill>
                    <a:srgbClr val="C00000"/>
                  </a:solidFill>
                </a:ln>
                <a:solidFill>
                  <a:srgbClr val="FF5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245</a:t>
            </a:r>
            <a:endParaRPr lang="ru-RU" sz="5400" b="1" cap="none" spc="0" dirty="0">
              <a:ln>
                <a:solidFill>
                  <a:srgbClr val="C00000"/>
                </a:solidFill>
              </a:ln>
              <a:solidFill>
                <a:srgbClr val="FF5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9713718">
            <a:off x="65165" y="5271506"/>
            <a:ext cx="12378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CCC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195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CCCC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812277">
            <a:off x="9690910" y="525208"/>
            <a:ext cx="164363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>
                  <a:solidFill>
                    <a:srgbClr val="C00000"/>
                  </a:solidFill>
                </a:ln>
                <a:solidFill>
                  <a:srgbClr val="FF5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105</a:t>
            </a:r>
            <a:endParaRPr lang="ru-RU" sz="5400" b="1" cap="none" spc="0" dirty="0">
              <a:ln>
                <a:solidFill>
                  <a:srgbClr val="C00000"/>
                </a:solidFill>
              </a:ln>
              <a:solidFill>
                <a:srgbClr val="FF5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21110666">
            <a:off x="10396794" y="2056116"/>
            <a:ext cx="13786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993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80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9933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677303">
            <a:off x="10376302" y="3674854"/>
            <a:ext cx="17545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b="1" cap="none" spc="0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65</a:t>
            </a:r>
            <a:endParaRPr lang="ru-RU" sz="5400" b="1" cap="none" spc="0" dirty="0">
              <a:ln w="66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449328">
            <a:off x="11110612" y="5271506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45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300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366</TotalTime>
  <Words>2088</Words>
  <Application>Microsoft Office PowerPoint</Application>
  <PresentationFormat>Широкоэкранный</PresentationFormat>
  <Paragraphs>555</Paragraphs>
  <Slides>94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94</vt:i4>
      </vt:variant>
    </vt:vector>
  </HeadingPairs>
  <TitlesOfParts>
    <vt:vector size="99" baseType="lpstr">
      <vt:lpstr>A La Russ</vt:lpstr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Burova</dc:creator>
  <cp:lastModifiedBy>Burova</cp:lastModifiedBy>
  <cp:revision>128</cp:revision>
  <dcterms:created xsi:type="dcterms:W3CDTF">2018-01-16T07:59:16Z</dcterms:created>
  <dcterms:modified xsi:type="dcterms:W3CDTF">2018-01-17T08:41:16Z</dcterms:modified>
</cp:coreProperties>
</file>